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aleway"/>
      <p:regular r:id="rId51"/>
      <p:bold r:id="rId52"/>
      <p:italic r:id="rId53"/>
      <p:boldItalic r:id="rId54"/>
    </p:embeddedFon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regular.fntdata"/><Relationship Id="rId50" Type="http://schemas.openxmlformats.org/officeDocument/2006/relationships/slide" Target="slides/slide45.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6.xml"/><Relationship Id="rId55" Type="http://schemas.openxmlformats.org/officeDocument/2006/relationships/font" Target="fonts/Lato-regular.fntdata"/><Relationship Id="rId10" Type="http://schemas.openxmlformats.org/officeDocument/2006/relationships/slide" Target="slides/slide5.xml"/><Relationship Id="rId54" Type="http://schemas.openxmlformats.org/officeDocument/2006/relationships/font" Target="fonts/Raleway-boldItalic.fntdata"/><Relationship Id="rId13" Type="http://schemas.openxmlformats.org/officeDocument/2006/relationships/slide" Target="slides/slide8.xml"/><Relationship Id="rId57" Type="http://schemas.openxmlformats.org/officeDocument/2006/relationships/font" Target="fonts/Lato-italic.fntdata"/><Relationship Id="rId12" Type="http://schemas.openxmlformats.org/officeDocument/2006/relationships/slide" Target="slides/slide7.xml"/><Relationship Id="rId56"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1e47b83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1e47b83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1e47b831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1e47b831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1e47b831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1e47b83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fb78ed5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fb78ed5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1e47b831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1e47b831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c458af3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c458af3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c458af35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c458af35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1e47b831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1e47b831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c39658e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c39658e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1e47b831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1e47b831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c39658ed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c39658ed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1e47b831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1e47b831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1e47b831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1e47b831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3c194b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3c194b1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3c194b1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3c194b1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3c194b19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3c194b19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3c194b19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3c194b19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3c194b19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3c194b19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3c194b19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3c194b19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3c194b19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3c194b19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3c194b19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3c194b19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5ec2b8d0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5ec2b8d0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3c194b19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3c194b19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3c194b19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3c194b19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3c194b19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3c194b19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3c194b19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3c194b19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3c194b19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3c194b19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3c194b19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3c194b19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3c194b19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03c194b19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3c194b19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3c194b19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3c194b19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03c194b19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fb78ed54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fb78ed54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c4f5fc1e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c4f5fc1e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fb78ed54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cfb78ed54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1e47b831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1e47b831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c39658ed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dc39658e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c39658e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c39658e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c39658ed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c39658ed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c39658ed9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c39658ed9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c4f5fc1e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c4f5fc1e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c4f5fc1e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c4f5fc1e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c4f5fc1e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c4f5fc1e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c4f5fc1e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c4f5fc1e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c39658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c39658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github.com/Rahulkumar-22/Car-Renta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 Rental System</a:t>
            </a:r>
            <a:endParaRPr sz="1200"/>
          </a:p>
        </p:txBody>
      </p:sp>
      <p:sp>
        <p:nvSpPr>
          <p:cNvPr id="87" name="Google Shape;87;p13"/>
          <p:cNvSpPr txBox="1"/>
          <p:nvPr>
            <p:ph idx="1" type="subTitle"/>
          </p:nvPr>
        </p:nvSpPr>
        <p:spPr>
          <a:xfrm>
            <a:off x="5173025" y="3028000"/>
            <a:ext cx="3244800" cy="1664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r">
              <a:lnSpc>
                <a:spcPct val="130000"/>
              </a:lnSpc>
              <a:spcBef>
                <a:spcPts val="2000"/>
              </a:spcBef>
              <a:spcAft>
                <a:spcPts val="0"/>
              </a:spcAft>
              <a:buNone/>
            </a:pPr>
            <a:r>
              <a:rPr b="1" lang="en" sz="1200">
                <a:solidFill>
                  <a:srgbClr val="000000"/>
                </a:solidFill>
                <a:latin typeface="Times New Roman"/>
                <a:ea typeface="Times New Roman"/>
                <a:cs typeface="Times New Roman"/>
                <a:sym typeface="Times New Roman"/>
              </a:rPr>
              <a:t>GROUP MEMBERS:</a:t>
            </a:r>
            <a:endParaRPr b="1" sz="1200">
              <a:solidFill>
                <a:srgbClr val="000000"/>
              </a:solidFill>
              <a:latin typeface="Times New Roman"/>
              <a:ea typeface="Times New Roman"/>
              <a:cs typeface="Times New Roman"/>
              <a:sym typeface="Times New Roman"/>
            </a:endParaRPr>
          </a:p>
          <a:p>
            <a:pPr indent="0" lvl="0" marL="0" rtl="0" algn="r">
              <a:lnSpc>
                <a:spcPct val="130000"/>
              </a:lnSpc>
              <a:spcBef>
                <a:spcPts val="0"/>
              </a:spcBef>
              <a:spcAft>
                <a:spcPts val="0"/>
              </a:spcAft>
              <a:buNone/>
            </a:pPr>
            <a:r>
              <a:rPr b="1" lang="en" sz="1200">
                <a:solidFill>
                  <a:srgbClr val="000000"/>
                </a:solidFill>
                <a:latin typeface="Times New Roman"/>
                <a:ea typeface="Times New Roman"/>
                <a:cs typeface="Times New Roman"/>
                <a:sym typeface="Times New Roman"/>
              </a:rPr>
              <a:t>Sumit Katiyar (IIT2019110)</a:t>
            </a:r>
            <a:endParaRPr b="1" sz="1200">
              <a:solidFill>
                <a:srgbClr val="000000"/>
              </a:solidFill>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b="1" lang="en" sz="1200">
                <a:solidFill>
                  <a:srgbClr val="000000"/>
                </a:solidFill>
                <a:latin typeface="Times New Roman"/>
                <a:ea typeface="Times New Roman"/>
                <a:cs typeface="Times New Roman"/>
                <a:sym typeface="Times New Roman"/>
              </a:rPr>
              <a:t>Anurag Bandopadhyay (IIT2019126)</a:t>
            </a:r>
            <a:endParaRPr b="1" sz="1200">
              <a:solidFill>
                <a:srgbClr val="000000"/>
              </a:solidFill>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b="1" lang="en" sz="1200">
                <a:solidFill>
                  <a:srgbClr val="000000"/>
                </a:solidFill>
                <a:latin typeface="Times New Roman"/>
                <a:ea typeface="Times New Roman"/>
                <a:cs typeface="Times New Roman"/>
                <a:sym typeface="Times New Roman"/>
              </a:rPr>
              <a:t>Rahul Kumar (IIT2019109)</a:t>
            </a:r>
            <a:endParaRPr b="1" sz="1200">
              <a:solidFill>
                <a:srgbClr val="000000"/>
              </a:solidFill>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b="1" lang="en" sz="1200">
                <a:solidFill>
                  <a:srgbClr val="000000"/>
                </a:solidFill>
                <a:latin typeface="Times New Roman"/>
                <a:ea typeface="Times New Roman"/>
                <a:cs typeface="Times New Roman"/>
                <a:sym typeface="Times New Roman"/>
              </a:rPr>
              <a:t>Aditya Singh Machhaiya (IIT2019111)</a:t>
            </a:r>
            <a:endParaRPr b="1" sz="1200">
              <a:solidFill>
                <a:srgbClr val="000000"/>
              </a:solidFill>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b="1" lang="en" sz="1200">
                <a:solidFill>
                  <a:srgbClr val="000000"/>
                </a:solidFill>
                <a:latin typeface="Times New Roman"/>
                <a:ea typeface="Times New Roman"/>
                <a:cs typeface="Times New Roman"/>
                <a:sym typeface="Times New Roman"/>
              </a:rPr>
              <a:t>Nandini Gupta (IIT2019149)</a:t>
            </a:r>
            <a:endParaRPr b="1" sz="1200">
              <a:solidFill>
                <a:srgbClr val="000000"/>
              </a:solidFill>
              <a:latin typeface="Times New Roman"/>
              <a:ea typeface="Times New Roman"/>
              <a:cs typeface="Times New Roman"/>
              <a:sym typeface="Times New Roman"/>
            </a:endParaRPr>
          </a:p>
          <a:p>
            <a:pPr indent="0" lvl="0" marL="0" rtl="0" algn="r">
              <a:lnSpc>
                <a:spcPct val="115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b="1" lang="en" sz="1200">
                <a:solidFill>
                  <a:srgbClr val="000000"/>
                </a:solidFill>
                <a:latin typeface="Times New Roman"/>
                <a:ea typeface="Times New Roman"/>
                <a:cs typeface="Times New Roman"/>
                <a:sym typeface="Times New Roman"/>
              </a:rPr>
              <a:t>Instructor : Dr. Sonali Agarwal</a:t>
            </a:r>
            <a:endParaRPr b="1" sz="1200">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Methodology/Procedure</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just">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For the development of the project the designing of the database was done on PHPMYADMIN, back end was coded in basic PHP and for frontend we used the same basic PHP codes.</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Software methodologies are concerned with the process of creating software –majorly on the organizational aspects. Several software development approaches have been used since the origin of Information Technology. In this project we have implemented the Waterfall model of Software Development Life Cycle (SDLC)</a:t>
            </a: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404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SDLC(Software Development Life Cycle) - Waterfall Model</a:t>
            </a:r>
            <a:endParaRPr/>
          </a:p>
        </p:txBody>
      </p:sp>
      <p:pic>
        <p:nvPicPr>
          <p:cNvPr id="147" name="Google Shape;147;p23"/>
          <p:cNvPicPr preferRelativeResize="0"/>
          <p:nvPr/>
        </p:nvPicPr>
        <p:blipFill rotWithShape="1">
          <a:blip r:embed="rId3">
            <a:alphaModFix/>
          </a:blip>
          <a:srcRect b="1539" l="1097" r="0" t="1636"/>
          <a:stretch/>
        </p:blipFill>
        <p:spPr>
          <a:xfrm>
            <a:off x="1518900" y="1417000"/>
            <a:ext cx="5715000" cy="320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Used</a:t>
            </a:r>
            <a:endParaRPr/>
          </a:p>
        </p:txBody>
      </p:sp>
      <p:sp>
        <p:nvSpPr>
          <p:cNvPr id="153" name="Google Shape;153;p24"/>
          <p:cNvSpPr txBox="1"/>
          <p:nvPr>
            <p:ph idx="1" type="body"/>
          </p:nvPr>
        </p:nvSpPr>
        <p:spPr>
          <a:xfrm>
            <a:off x="729450" y="1853850"/>
            <a:ext cx="7688700" cy="2503800"/>
          </a:xfrm>
          <a:prstGeom prst="rect">
            <a:avLst/>
          </a:prstGeom>
        </p:spPr>
        <p:txBody>
          <a:bodyPr anchorCtr="0" anchor="t" bIns="91425" lIns="91425" spcFirstLastPara="1" rIns="91425" wrap="square" tIns="91425">
            <a:noAutofit/>
          </a:bodyPr>
          <a:lstStyle/>
          <a:p>
            <a:pPr indent="-292100" lvl="0" marL="457200" rtl="0" algn="just">
              <a:lnSpc>
                <a:spcPct val="115000"/>
              </a:lnSpc>
              <a:spcBef>
                <a:spcPts val="0"/>
              </a:spcBef>
              <a:spcAft>
                <a:spcPts val="0"/>
              </a:spcAft>
              <a:buClr>
                <a:srgbClr val="000000"/>
              </a:buClr>
              <a:buSzPts val="1000"/>
              <a:buFont typeface="Times New Roman"/>
              <a:buChar char="●"/>
            </a:pPr>
            <a:r>
              <a:rPr b="1" lang="en" sz="1000">
                <a:solidFill>
                  <a:srgbClr val="000000"/>
                </a:solidFill>
                <a:latin typeface="Times New Roman"/>
                <a:ea typeface="Times New Roman"/>
                <a:cs typeface="Times New Roman"/>
                <a:sym typeface="Times New Roman"/>
              </a:rPr>
              <a:t>Xampp:</a:t>
            </a:r>
            <a:endParaRPr sz="1000">
              <a:solidFill>
                <a:srgbClr val="000000"/>
              </a:solidFill>
              <a:latin typeface="Times New Roman"/>
              <a:ea typeface="Times New Roman"/>
              <a:cs typeface="Times New Roman"/>
              <a:sym typeface="Times New Roman"/>
            </a:endParaRPr>
          </a:p>
          <a:p>
            <a:pPr indent="-292100" lvl="1" marL="914400" rtl="0" algn="just">
              <a:lnSpc>
                <a:spcPct val="115000"/>
              </a:lnSpc>
              <a:spcBef>
                <a:spcPts val="0"/>
              </a:spcBef>
              <a:spcAft>
                <a:spcPts val="0"/>
              </a:spcAft>
              <a:buClr>
                <a:srgbClr val="000000"/>
              </a:buClr>
              <a:buSzPts val="1000"/>
              <a:buFont typeface="Times New Roman"/>
              <a:buChar char="○"/>
            </a:pPr>
            <a:r>
              <a:rPr b="1" lang="en" sz="1000">
                <a:solidFill>
                  <a:srgbClr val="000000"/>
                </a:solidFill>
                <a:latin typeface="Times New Roman"/>
                <a:ea typeface="Times New Roman"/>
                <a:cs typeface="Times New Roman"/>
                <a:sym typeface="Times New Roman"/>
              </a:rPr>
              <a:t>Apache:</a:t>
            </a:r>
            <a:endParaRPr sz="1000">
              <a:solidFill>
                <a:srgbClr val="000000"/>
              </a:solidFill>
              <a:latin typeface="Times New Roman"/>
              <a:ea typeface="Times New Roman"/>
              <a:cs typeface="Times New Roman"/>
              <a:sym typeface="Times New Roman"/>
            </a:endParaRPr>
          </a:p>
          <a:p>
            <a:pPr indent="-292100" lvl="2" marL="1371600" rtl="0" algn="just">
              <a:lnSpc>
                <a:spcPct val="115000"/>
              </a:lnSpc>
              <a:spcBef>
                <a:spcPts val="0"/>
              </a:spcBef>
              <a:spcAft>
                <a:spcPts val="0"/>
              </a:spcAft>
              <a:buClr>
                <a:srgbClr val="000000"/>
              </a:buClr>
              <a:buSzPts val="1000"/>
              <a:buFont typeface="Times New Roman"/>
              <a:buChar char="■"/>
            </a:pPr>
            <a:r>
              <a:rPr lang="en" sz="1000">
                <a:solidFill>
                  <a:srgbClr val="000000"/>
                </a:solidFill>
                <a:latin typeface="Times New Roman"/>
                <a:ea typeface="Times New Roman"/>
                <a:cs typeface="Times New Roman"/>
                <a:sym typeface="Times New Roman"/>
              </a:rPr>
              <a:t>(Application Server) Apache , often referred to as  Server, is an open-source Java Servlet Container developed by the Apache Software Foundation.</a:t>
            </a:r>
            <a:endParaRPr sz="1000">
              <a:solidFill>
                <a:srgbClr val="000000"/>
              </a:solidFill>
              <a:latin typeface="Times New Roman"/>
              <a:ea typeface="Times New Roman"/>
              <a:cs typeface="Times New Roman"/>
              <a:sym typeface="Times New Roman"/>
            </a:endParaRPr>
          </a:p>
          <a:p>
            <a:pPr indent="-292100" lvl="1" marL="914400" rtl="0" algn="just">
              <a:lnSpc>
                <a:spcPct val="115000"/>
              </a:lnSpc>
              <a:spcBef>
                <a:spcPts val="0"/>
              </a:spcBef>
              <a:spcAft>
                <a:spcPts val="0"/>
              </a:spcAft>
              <a:buClr>
                <a:srgbClr val="000000"/>
              </a:buClr>
              <a:buSzPts val="1000"/>
              <a:buFont typeface="Times New Roman"/>
              <a:buChar char="○"/>
            </a:pPr>
            <a:r>
              <a:rPr b="1" lang="en" sz="1000">
                <a:solidFill>
                  <a:srgbClr val="000000"/>
                </a:solidFill>
                <a:latin typeface="Times New Roman"/>
                <a:ea typeface="Times New Roman"/>
                <a:cs typeface="Times New Roman"/>
                <a:sym typeface="Times New Roman"/>
              </a:rPr>
              <a:t>MySql Server</a:t>
            </a:r>
            <a:r>
              <a:rPr b="1" lang="en" sz="1000">
                <a:solidFill>
                  <a:srgbClr val="000000"/>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a:p>
            <a:pPr indent="-292100" lvl="2" marL="1371600" rtl="0" algn="just">
              <a:lnSpc>
                <a:spcPct val="115000"/>
              </a:lnSpc>
              <a:spcBef>
                <a:spcPts val="0"/>
              </a:spcBef>
              <a:spcAft>
                <a:spcPts val="0"/>
              </a:spcAft>
              <a:buClr>
                <a:srgbClr val="000000"/>
              </a:buClr>
              <a:buSzPts val="1000"/>
              <a:buFont typeface="Times New Roman"/>
              <a:buChar char="■"/>
            </a:pPr>
            <a:r>
              <a:rPr lang="en" sz="1000">
                <a:solidFill>
                  <a:srgbClr val="000000"/>
                </a:solidFill>
                <a:latin typeface="Times New Roman"/>
                <a:ea typeface="Times New Roman"/>
                <a:cs typeface="Times New Roman"/>
                <a:sym typeface="Times New Roman"/>
              </a:rPr>
              <a:t>It handles large databases much faster than existing solutions.</a:t>
            </a:r>
            <a:endParaRPr sz="1000">
              <a:solidFill>
                <a:srgbClr val="000000"/>
              </a:solidFill>
              <a:latin typeface="Times New Roman"/>
              <a:ea typeface="Times New Roman"/>
              <a:cs typeface="Times New Roman"/>
              <a:sym typeface="Times New Roman"/>
            </a:endParaRPr>
          </a:p>
          <a:p>
            <a:pPr indent="-292100" lvl="2" marL="1371600" rtl="0" algn="just">
              <a:lnSpc>
                <a:spcPct val="115000"/>
              </a:lnSpc>
              <a:spcBef>
                <a:spcPts val="0"/>
              </a:spcBef>
              <a:spcAft>
                <a:spcPts val="0"/>
              </a:spcAft>
              <a:buClr>
                <a:srgbClr val="000000"/>
              </a:buClr>
              <a:buSzPts val="1000"/>
              <a:buFont typeface="Times New Roman"/>
              <a:buChar char="■"/>
            </a:pPr>
            <a:r>
              <a:rPr lang="en" sz="1000">
                <a:solidFill>
                  <a:srgbClr val="000000"/>
                </a:solidFill>
                <a:latin typeface="Times New Roman"/>
                <a:ea typeface="Times New Roman"/>
                <a:cs typeface="Times New Roman"/>
                <a:sym typeface="Times New Roman"/>
              </a:rPr>
              <a:t>It consists of multi-threaded SQL server that supports different back ends, several different client programs and libraries, administrative tools, and application programming interfaces (APIs)</a:t>
            </a:r>
            <a:endParaRPr sz="1000">
              <a:solidFill>
                <a:srgbClr val="000000"/>
              </a:solidFill>
              <a:latin typeface="Times New Roman"/>
              <a:ea typeface="Times New Roman"/>
              <a:cs typeface="Times New Roman"/>
              <a:sym typeface="Times New Roman"/>
            </a:endParaRPr>
          </a:p>
          <a:p>
            <a:pPr indent="-292100" lvl="2" marL="1371600" rtl="0" algn="just">
              <a:lnSpc>
                <a:spcPct val="115000"/>
              </a:lnSpc>
              <a:spcBef>
                <a:spcPts val="0"/>
              </a:spcBef>
              <a:spcAft>
                <a:spcPts val="0"/>
              </a:spcAft>
              <a:buClr>
                <a:srgbClr val="000000"/>
              </a:buClr>
              <a:buSzPts val="1000"/>
              <a:buFont typeface="Times New Roman"/>
              <a:buChar char="■"/>
            </a:pPr>
            <a:r>
              <a:rPr lang="en" sz="1000">
                <a:solidFill>
                  <a:srgbClr val="000000"/>
                </a:solidFill>
                <a:latin typeface="Times New Roman"/>
                <a:ea typeface="Times New Roman"/>
                <a:cs typeface="Times New Roman"/>
                <a:sym typeface="Times New Roman"/>
              </a:rPr>
              <a:t>Its connectivity, speed, and security make MySQL Server highly suited for accessing databases on the Internet.</a:t>
            </a:r>
            <a:endParaRPr sz="1000">
              <a:solidFill>
                <a:srgbClr val="000000"/>
              </a:solidFill>
              <a:latin typeface="Times New Roman"/>
              <a:ea typeface="Times New Roman"/>
              <a:cs typeface="Times New Roman"/>
              <a:sym typeface="Times New Roman"/>
            </a:endParaRPr>
          </a:p>
          <a:p>
            <a:pPr indent="-292100" lvl="0" marL="457200" rtl="0" algn="just">
              <a:lnSpc>
                <a:spcPct val="115000"/>
              </a:lnSpc>
              <a:spcBef>
                <a:spcPts val="0"/>
              </a:spcBef>
              <a:spcAft>
                <a:spcPts val="0"/>
              </a:spcAft>
              <a:buClr>
                <a:srgbClr val="000000"/>
              </a:buClr>
              <a:buSzPts val="1000"/>
              <a:buFont typeface="Times New Roman"/>
              <a:buChar char="●"/>
            </a:pPr>
            <a:r>
              <a:rPr b="1" lang="en" sz="1000">
                <a:solidFill>
                  <a:srgbClr val="000000"/>
                </a:solidFill>
                <a:latin typeface="Times New Roman"/>
                <a:ea typeface="Times New Roman"/>
                <a:cs typeface="Times New Roman"/>
                <a:sym typeface="Times New Roman"/>
              </a:rPr>
              <a:t>VS Code: </a:t>
            </a:r>
            <a:r>
              <a:rPr lang="en" sz="1000">
                <a:solidFill>
                  <a:srgbClr val="111111"/>
                </a:solidFill>
                <a:latin typeface="Times New Roman"/>
                <a:ea typeface="Times New Roman"/>
                <a:cs typeface="Times New Roman"/>
                <a:sym typeface="Times New Roman"/>
              </a:rPr>
              <a:t>Visual Studio Code is a </a:t>
            </a:r>
            <a:r>
              <a:rPr b="1" lang="en" sz="1000">
                <a:solidFill>
                  <a:srgbClr val="111111"/>
                </a:solidFill>
                <a:latin typeface="Times New Roman"/>
                <a:ea typeface="Times New Roman"/>
                <a:cs typeface="Times New Roman"/>
                <a:sym typeface="Times New Roman"/>
              </a:rPr>
              <a:t>source-code editor</a:t>
            </a:r>
            <a:r>
              <a:rPr lang="en" sz="1000">
                <a:solidFill>
                  <a:srgbClr val="111111"/>
                </a:solidFill>
                <a:latin typeface="Times New Roman"/>
                <a:ea typeface="Times New Roman"/>
                <a:cs typeface="Times New Roman"/>
                <a:sym typeface="Times New Roman"/>
              </a:rPr>
              <a:t> that can be used with a variety of programming languages, including Java, JavaScript, Go, Node.js, Python and C++. It is based on the Electron framework, which is used to develop Node.js Web applications that run on the Blink layout engine.</a:t>
            </a:r>
            <a:endParaRPr b="1" sz="1000">
              <a:solidFill>
                <a:srgbClr val="000000"/>
              </a:solidFill>
              <a:latin typeface="Times New Roman"/>
              <a:ea typeface="Times New Roman"/>
              <a:cs typeface="Times New Roman"/>
              <a:sym typeface="Times New Roman"/>
            </a:endParaRPr>
          </a:p>
          <a:p>
            <a:pPr indent="-292100" lvl="0" marL="457200" rtl="0" algn="just">
              <a:lnSpc>
                <a:spcPct val="115000"/>
              </a:lnSpc>
              <a:spcBef>
                <a:spcPts val="0"/>
              </a:spcBef>
              <a:spcAft>
                <a:spcPts val="0"/>
              </a:spcAft>
              <a:buClr>
                <a:srgbClr val="000000"/>
              </a:buClr>
              <a:buSzPts val="1000"/>
              <a:buFont typeface="Times New Roman"/>
              <a:buChar char="●"/>
            </a:pPr>
            <a:r>
              <a:rPr b="1" lang="en" sz="1000">
                <a:solidFill>
                  <a:srgbClr val="000000"/>
                </a:solidFill>
                <a:latin typeface="Times New Roman"/>
                <a:ea typeface="Times New Roman"/>
                <a:cs typeface="Times New Roman"/>
                <a:sym typeface="Times New Roman"/>
              </a:rPr>
              <a:t>Web browsers</a:t>
            </a:r>
            <a:r>
              <a:rPr lang="en" sz="1000">
                <a:solidFill>
                  <a:srgbClr val="000000"/>
                </a:solidFill>
                <a:latin typeface="Times New Roman"/>
                <a:ea typeface="Times New Roman"/>
                <a:cs typeface="Times New Roman"/>
                <a:sym typeface="Times New Roman"/>
              </a:rPr>
              <a:t>: Google Chrome,Mozilla Firefox, Opera and Internet Explorer.</a:t>
            </a:r>
            <a:endParaRPr b="1" sz="1000">
              <a:solidFill>
                <a:srgbClr val="000000"/>
              </a:solidFill>
              <a:latin typeface="Times New Roman"/>
              <a:ea typeface="Times New Roman"/>
              <a:cs typeface="Times New Roman"/>
              <a:sym typeface="Times New Roman"/>
            </a:endParaRPr>
          </a:p>
          <a:p>
            <a:pPr indent="-292100" lvl="0" marL="457200" rtl="0" algn="just">
              <a:lnSpc>
                <a:spcPct val="115000"/>
              </a:lnSpc>
              <a:spcBef>
                <a:spcPts val="0"/>
              </a:spcBef>
              <a:spcAft>
                <a:spcPts val="0"/>
              </a:spcAft>
              <a:buClr>
                <a:srgbClr val="000000"/>
              </a:buClr>
              <a:buSzPts val="1000"/>
              <a:buFont typeface="Times New Roman"/>
              <a:buChar char="●"/>
            </a:pPr>
            <a:r>
              <a:rPr b="1" lang="en" sz="1000">
                <a:solidFill>
                  <a:srgbClr val="000000"/>
                </a:solidFill>
                <a:latin typeface="Times New Roman"/>
                <a:ea typeface="Times New Roman"/>
                <a:cs typeface="Times New Roman"/>
                <a:sym typeface="Times New Roman"/>
              </a:rPr>
              <a:t>Github</a:t>
            </a:r>
            <a:r>
              <a:rPr lang="en" sz="1000">
                <a:solidFill>
                  <a:srgbClr val="000000"/>
                </a:solidFill>
                <a:latin typeface="Times New Roman"/>
                <a:ea typeface="Times New Roman"/>
                <a:cs typeface="Times New Roman"/>
                <a:sym typeface="Times New Roman"/>
              </a:rPr>
              <a:t>: GitHub Inc. is a web-based hosting service for version control using Git. It is mostly used for computer code. It offers all of the distributed version control and source code management functionality of Git as well as adding its own features.</a:t>
            </a:r>
            <a:endParaRPr sz="100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57" name="Shape 157"/>
        <p:cNvGrpSpPr/>
        <p:nvPr/>
      </p:nvGrpSpPr>
      <p:grpSpPr>
        <a:xfrm>
          <a:off x="0" y="0"/>
          <a:ext cx="0" cy="0"/>
          <a:chOff x="0" y="0"/>
          <a:chExt cx="0" cy="0"/>
        </a:xfrm>
      </p:grpSpPr>
      <p:sp>
        <p:nvSpPr>
          <p:cNvPr id="158" name="Google Shape;158;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TARGET USERS</a:t>
            </a:r>
            <a:endParaRPr/>
          </a:p>
        </p:txBody>
      </p:sp>
      <p:sp>
        <p:nvSpPr>
          <p:cNvPr id="159" name="Google Shape;159;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63" name="Shape 163"/>
        <p:cNvGrpSpPr/>
        <p:nvPr/>
      </p:nvGrpSpPr>
      <p:grpSpPr>
        <a:xfrm>
          <a:off x="0" y="0"/>
          <a:ext cx="0" cy="0"/>
          <a:chOff x="0" y="0"/>
          <a:chExt cx="0" cy="0"/>
        </a:xfrm>
      </p:grpSpPr>
      <p:sp>
        <p:nvSpPr>
          <p:cNvPr id="164" name="Google Shape;164;p2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sz="2200">
                <a:solidFill>
                  <a:srgbClr val="000000"/>
                </a:solidFill>
                <a:latin typeface="Arial"/>
                <a:ea typeface="Arial"/>
                <a:cs typeface="Arial"/>
                <a:sym typeface="Arial"/>
              </a:rPr>
              <a:t>Guest</a:t>
            </a:r>
            <a:endParaRPr sz="3700"/>
          </a:p>
        </p:txBody>
      </p:sp>
      <p:sp>
        <p:nvSpPr>
          <p:cNvPr id="165" name="Google Shape;165;p26"/>
          <p:cNvSpPr txBox="1"/>
          <p:nvPr>
            <p:ph idx="1" type="body"/>
          </p:nvPr>
        </p:nvSpPr>
        <p:spPr>
          <a:xfrm>
            <a:off x="729450" y="2078875"/>
            <a:ext cx="7688700" cy="2503800"/>
          </a:xfrm>
          <a:prstGeom prst="rect">
            <a:avLst/>
          </a:prstGeom>
        </p:spPr>
        <p:txBody>
          <a:bodyPr anchorCtr="0" anchor="t" bIns="91425" lIns="91425" spcFirstLastPara="1" rIns="91425" wrap="square" tIns="91425">
            <a:normAutofit/>
          </a:bodyPr>
          <a:lstStyle/>
          <a:p>
            <a:pPr indent="-342900" lvl="1" marL="91440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Guest can log in</a:t>
            </a:r>
            <a:endParaRPr sz="1800">
              <a:solidFill>
                <a:srgbClr val="000000"/>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Guest can sign up</a:t>
            </a:r>
            <a:endParaRPr sz="1800">
              <a:solidFill>
                <a:srgbClr val="000000"/>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Guest can view all the cars available for renting</a:t>
            </a:r>
            <a:endParaRPr sz="1800">
              <a:solidFill>
                <a:srgbClr val="000000"/>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Guest can write a contact us query in order to contact the system administrator.</a:t>
            </a:r>
            <a:endParaRPr sz="1800">
              <a:solidFill>
                <a:srgbClr val="000000"/>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Guest can view all the feedbacks made visible by the admin.</a:t>
            </a:r>
            <a:endParaRPr b="1"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sz="1900">
                <a:solidFill>
                  <a:srgbClr val="000000"/>
                </a:solidFill>
                <a:latin typeface="Arial"/>
                <a:ea typeface="Arial"/>
                <a:cs typeface="Arial"/>
                <a:sym typeface="Arial"/>
              </a:rPr>
              <a:t>Registered User</a:t>
            </a:r>
            <a:endParaRPr sz="3400"/>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User can view all the available cars for renting.</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User can apply to book the car for renting for a specific period of days as per their need.</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User can view all their booking applications and their status.</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User can view his/her profile details.</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User can update his/her profile details.</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User can update credentials(email and password).</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User can write feedback to the administrator.</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User can write a contact us query in order to contact the system administrator.</a:t>
            </a:r>
            <a:endParaRPr sz="1400">
              <a:solidFill>
                <a:srgbClr val="434343"/>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sz="1800">
                <a:solidFill>
                  <a:srgbClr val="000000"/>
                </a:solidFill>
                <a:latin typeface="Arial"/>
                <a:ea typeface="Arial"/>
                <a:cs typeface="Arial"/>
                <a:sym typeface="Arial"/>
              </a:rPr>
              <a:t>System Administrator</a:t>
            </a:r>
            <a:endParaRPr sz="3300"/>
          </a:p>
        </p:txBody>
      </p:sp>
      <p:sp>
        <p:nvSpPr>
          <p:cNvPr id="177" name="Google Shape;177;p28"/>
          <p:cNvSpPr txBox="1"/>
          <p:nvPr>
            <p:ph idx="1" type="body"/>
          </p:nvPr>
        </p:nvSpPr>
        <p:spPr>
          <a:xfrm>
            <a:off x="729450" y="1903900"/>
            <a:ext cx="7688700" cy="2870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Admin can view all the users registered into the system</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Admin can view all the cars listed in the system.</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Admin can view all the brands whose cars are available in the system</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Admin can view all the feedback query written by the users.</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Admin can view all the contact us queries written by the users.</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Admin can edit or delete users from the system.</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Admin can edit or delete car details from the system.</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Admin can control which feedback is displayed in the webpage</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81" name="Shape 181"/>
        <p:cNvGrpSpPr/>
        <p:nvPr/>
      </p:nvGrpSpPr>
      <p:grpSpPr>
        <a:xfrm>
          <a:off x="0" y="0"/>
          <a:ext cx="0" cy="0"/>
          <a:chOff x="0" y="0"/>
          <a:chExt cx="0" cy="0"/>
        </a:xfrm>
      </p:grpSpPr>
      <p:sp>
        <p:nvSpPr>
          <p:cNvPr id="182" name="Google Shape;182;p29"/>
          <p:cNvSpPr txBox="1"/>
          <p:nvPr>
            <p:ph type="title"/>
          </p:nvPr>
        </p:nvSpPr>
        <p:spPr>
          <a:xfrm>
            <a:off x="272250" y="632850"/>
            <a:ext cx="48639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300"/>
              <a:t>Flow Chart</a:t>
            </a:r>
            <a:endParaRPr sz="2300"/>
          </a:p>
        </p:txBody>
      </p:sp>
      <p:pic>
        <p:nvPicPr>
          <p:cNvPr id="183" name="Google Shape;183;p29"/>
          <p:cNvPicPr preferRelativeResize="0"/>
          <p:nvPr/>
        </p:nvPicPr>
        <p:blipFill>
          <a:blip r:embed="rId3">
            <a:alphaModFix/>
          </a:blip>
          <a:stretch>
            <a:fillRect/>
          </a:stretch>
        </p:blipFill>
        <p:spPr>
          <a:xfrm>
            <a:off x="4933183" y="632850"/>
            <a:ext cx="3202643" cy="4358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272250" y="632850"/>
            <a:ext cx="30633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300"/>
              <a:t>Use Case Diagram</a:t>
            </a:r>
            <a:endParaRPr sz="2300"/>
          </a:p>
        </p:txBody>
      </p:sp>
      <p:pic>
        <p:nvPicPr>
          <p:cNvPr descr="1.PNG" id="189" name="Google Shape;189;p30"/>
          <p:cNvPicPr preferRelativeResize="0"/>
          <p:nvPr/>
        </p:nvPicPr>
        <p:blipFill>
          <a:blip r:embed="rId3">
            <a:alphaModFix/>
          </a:blip>
          <a:stretch>
            <a:fillRect/>
          </a:stretch>
        </p:blipFill>
        <p:spPr>
          <a:xfrm>
            <a:off x="3532200" y="632850"/>
            <a:ext cx="5353050" cy="400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93" name="Shape 193"/>
        <p:cNvGrpSpPr/>
        <p:nvPr/>
      </p:nvGrpSpPr>
      <p:grpSpPr>
        <a:xfrm>
          <a:off x="0" y="0"/>
          <a:ext cx="0" cy="0"/>
          <a:chOff x="0" y="0"/>
          <a:chExt cx="0" cy="0"/>
        </a:xfrm>
      </p:grpSpPr>
      <p:sp>
        <p:nvSpPr>
          <p:cNvPr id="194" name="Google Shape;194;p31"/>
          <p:cNvSpPr txBox="1"/>
          <p:nvPr>
            <p:ph type="title"/>
          </p:nvPr>
        </p:nvSpPr>
        <p:spPr>
          <a:xfrm>
            <a:off x="272250" y="632850"/>
            <a:ext cx="30633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300"/>
              <a:t>Sequence</a:t>
            </a:r>
            <a:r>
              <a:rPr lang="en" sz="2300"/>
              <a:t> Diagram</a:t>
            </a:r>
            <a:endParaRPr sz="2300"/>
          </a:p>
        </p:txBody>
      </p:sp>
      <p:pic>
        <p:nvPicPr>
          <p:cNvPr descr="a.png" id="195" name="Google Shape;195;p31"/>
          <p:cNvPicPr preferRelativeResize="0"/>
          <p:nvPr/>
        </p:nvPicPr>
        <p:blipFill>
          <a:blip r:embed="rId3">
            <a:alphaModFix/>
          </a:blip>
          <a:stretch>
            <a:fillRect/>
          </a:stretch>
        </p:blipFill>
        <p:spPr>
          <a:xfrm>
            <a:off x="3850575" y="568250"/>
            <a:ext cx="5037725" cy="4416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&gt;&gt;To design an automated and responsive web application that caters to the needs of customers looking to rent a car online for their personal purposes keeping in mind the non functional requirements like user friendly UI, responsiveness, and security.</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1000"/>
              </a:spcAft>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99" name="Shape 199"/>
        <p:cNvGrpSpPr/>
        <p:nvPr/>
      </p:nvGrpSpPr>
      <p:grpSpPr>
        <a:xfrm>
          <a:off x="0" y="0"/>
          <a:ext cx="0" cy="0"/>
          <a:chOff x="0" y="0"/>
          <a:chExt cx="0" cy="0"/>
        </a:xfrm>
      </p:grpSpPr>
      <p:sp>
        <p:nvSpPr>
          <p:cNvPr id="200" name="Google Shape;200;p32"/>
          <p:cNvSpPr txBox="1"/>
          <p:nvPr>
            <p:ph type="title"/>
          </p:nvPr>
        </p:nvSpPr>
        <p:spPr>
          <a:xfrm>
            <a:off x="272250" y="632850"/>
            <a:ext cx="30633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300"/>
              <a:t>Data Flow</a:t>
            </a:r>
            <a:r>
              <a:rPr lang="en" sz="2300"/>
              <a:t> Diagram</a:t>
            </a:r>
            <a:endParaRPr sz="2300"/>
          </a:p>
        </p:txBody>
      </p:sp>
      <p:pic>
        <p:nvPicPr>
          <p:cNvPr descr="dfd.PNG" id="201" name="Google Shape;201;p32"/>
          <p:cNvPicPr preferRelativeResize="0"/>
          <p:nvPr/>
        </p:nvPicPr>
        <p:blipFill>
          <a:blip r:embed="rId3">
            <a:alphaModFix/>
          </a:blip>
          <a:stretch>
            <a:fillRect/>
          </a:stretch>
        </p:blipFill>
        <p:spPr>
          <a:xfrm>
            <a:off x="1470425" y="1578750"/>
            <a:ext cx="5791200" cy="2428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205" name="Shape 205"/>
        <p:cNvGrpSpPr/>
        <p:nvPr/>
      </p:nvGrpSpPr>
      <p:grpSpPr>
        <a:xfrm>
          <a:off x="0" y="0"/>
          <a:ext cx="0" cy="0"/>
          <a:chOff x="0" y="0"/>
          <a:chExt cx="0" cy="0"/>
        </a:xfrm>
      </p:grpSpPr>
      <p:sp>
        <p:nvSpPr>
          <p:cNvPr id="206" name="Google Shape;206;p33"/>
          <p:cNvSpPr txBox="1"/>
          <p:nvPr>
            <p:ph type="title"/>
          </p:nvPr>
        </p:nvSpPr>
        <p:spPr>
          <a:xfrm>
            <a:off x="272250" y="632850"/>
            <a:ext cx="48639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2300"/>
              <a:t>Entity Relationship</a:t>
            </a:r>
            <a:r>
              <a:rPr lang="en" sz="2300"/>
              <a:t> Diagram</a:t>
            </a:r>
            <a:endParaRPr sz="2300"/>
          </a:p>
        </p:txBody>
      </p:sp>
      <p:pic>
        <p:nvPicPr>
          <p:cNvPr descr="er.PNG" id="207" name="Google Shape;207;p33"/>
          <p:cNvPicPr preferRelativeResize="0"/>
          <p:nvPr/>
        </p:nvPicPr>
        <p:blipFill>
          <a:blip r:embed="rId3">
            <a:alphaModFix/>
          </a:blip>
          <a:stretch>
            <a:fillRect/>
          </a:stretch>
        </p:blipFill>
        <p:spPr>
          <a:xfrm>
            <a:off x="1502825" y="1578725"/>
            <a:ext cx="5791200" cy="2447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211" name="Shape 211"/>
        <p:cNvGrpSpPr/>
        <p:nvPr/>
      </p:nvGrpSpPr>
      <p:grpSpPr>
        <a:xfrm>
          <a:off x="0" y="0"/>
          <a:ext cx="0" cy="0"/>
          <a:chOff x="0" y="0"/>
          <a:chExt cx="0" cy="0"/>
        </a:xfrm>
      </p:grpSpPr>
      <p:sp>
        <p:nvSpPr>
          <p:cNvPr id="212" name="Google Shape;212;p34"/>
          <p:cNvSpPr txBox="1"/>
          <p:nvPr>
            <p:ph type="title"/>
          </p:nvPr>
        </p:nvSpPr>
        <p:spPr>
          <a:xfrm>
            <a:off x="729450" y="2168650"/>
            <a:ext cx="7526100" cy="186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Snapshots(Admin)</a:t>
            </a:r>
            <a:endParaRPr sz="3800"/>
          </a:p>
        </p:txBody>
      </p:sp>
      <p:sp>
        <p:nvSpPr>
          <p:cNvPr id="213" name="Google Shape;213;p34"/>
          <p:cNvSpPr txBox="1"/>
          <p:nvPr>
            <p:ph idx="1" type="body"/>
          </p:nvPr>
        </p:nvSpPr>
        <p:spPr>
          <a:xfrm>
            <a:off x="648900" y="1433925"/>
            <a:ext cx="7687200" cy="186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217" name="Shape 217"/>
        <p:cNvGrpSpPr/>
        <p:nvPr/>
      </p:nvGrpSpPr>
      <p:grpSpPr>
        <a:xfrm>
          <a:off x="0" y="0"/>
          <a:ext cx="0" cy="0"/>
          <a:chOff x="0" y="0"/>
          <a:chExt cx="0" cy="0"/>
        </a:xfrm>
      </p:grpSpPr>
      <p:sp>
        <p:nvSpPr>
          <p:cNvPr id="218" name="Google Shape;218;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9" name="Google Shape;219;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35"/>
          <p:cNvPicPr preferRelativeResize="0"/>
          <p:nvPr/>
        </p:nvPicPr>
        <p:blipFill>
          <a:blip r:embed="rId3">
            <a:alphaModFix/>
          </a:blip>
          <a:stretch>
            <a:fillRect/>
          </a:stretch>
        </p:blipFill>
        <p:spPr>
          <a:xfrm>
            <a:off x="208825" y="983550"/>
            <a:ext cx="4363175" cy="2982900"/>
          </a:xfrm>
          <a:prstGeom prst="rect">
            <a:avLst/>
          </a:prstGeom>
          <a:noFill/>
          <a:ln>
            <a:noFill/>
          </a:ln>
        </p:spPr>
      </p:pic>
      <p:pic>
        <p:nvPicPr>
          <p:cNvPr id="221" name="Google Shape;221;p35"/>
          <p:cNvPicPr preferRelativeResize="0"/>
          <p:nvPr/>
        </p:nvPicPr>
        <p:blipFill>
          <a:blip r:embed="rId4">
            <a:alphaModFix/>
          </a:blip>
          <a:stretch>
            <a:fillRect/>
          </a:stretch>
        </p:blipFill>
        <p:spPr>
          <a:xfrm>
            <a:off x="4585550" y="983550"/>
            <a:ext cx="4508274" cy="2982900"/>
          </a:xfrm>
          <a:prstGeom prst="rect">
            <a:avLst/>
          </a:prstGeom>
          <a:noFill/>
          <a:ln>
            <a:noFill/>
          </a:ln>
        </p:spPr>
      </p:pic>
      <p:sp>
        <p:nvSpPr>
          <p:cNvPr id="222" name="Google Shape;222;p35"/>
          <p:cNvSpPr txBox="1"/>
          <p:nvPr/>
        </p:nvSpPr>
        <p:spPr>
          <a:xfrm>
            <a:off x="878750" y="4082225"/>
            <a:ext cx="249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Home Page</a:t>
            </a:r>
            <a:endParaRPr b="1">
              <a:latin typeface="Lato"/>
              <a:ea typeface="Lato"/>
              <a:cs typeface="Lato"/>
              <a:sym typeface="Lato"/>
            </a:endParaRPr>
          </a:p>
        </p:txBody>
      </p:sp>
      <p:sp>
        <p:nvSpPr>
          <p:cNvPr id="223" name="Google Shape;223;p35"/>
          <p:cNvSpPr txBox="1"/>
          <p:nvPr/>
        </p:nvSpPr>
        <p:spPr>
          <a:xfrm>
            <a:off x="5232175" y="4082225"/>
            <a:ext cx="301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Login Page</a:t>
            </a:r>
            <a:endParaRPr b="1">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36"/>
          <p:cNvPicPr preferRelativeResize="0"/>
          <p:nvPr/>
        </p:nvPicPr>
        <p:blipFill>
          <a:blip r:embed="rId3">
            <a:alphaModFix/>
          </a:blip>
          <a:stretch>
            <a:fillRect/>
          </a:stretch>
        </p:blipFill>
        <p:spPr>
          <a:xfrm>
            <a:off x="128200" y="935175"/>
            <a:ext cx="4443801" cy="2974850"/>
          </a:xfrm>
          <a:prstGeom prst="rect">
            <a:avLst/>
          </a:prstGeom>
          <a:noFill/>
          <a:ln>
            <a:noFill/>
          </a:ln>
        </p:spPr>
      </p:pic>
      <p:pic>
        <p:nvPicPr>
          <p:cNvPr id="231" name="Google Shape;231;p36"/>
          <p:cNvPicPr preferRelativeResize="0"/>
          <p:nvPr/>
        </p:nvPicPr>
        <p:blipFill>
          <a:blip r:embed="rId4">
            <a:alphaModFix/>
          </a:blip>
          <a:stretch>
            <a:fillRect/>
          </a:stretch>
        </p:blipFill>
        <p:spPr>
          <a:xfrm>
            <a:off x="4619475" y="935175"/>
            <a:ext cx="4500224" cy="2974850"/>
          </a:xfrm>
          <a:prstGeom prst="rect">
            <a:avLst/>
          </a:prstGeom>
          <a:noFill/>
          <a:ln>
            <a:noFill/>
          </a:ln>
        </p:spPr>
      </p:pic>
      <p:sp>
        <p:nvSpPr>
          <p:cNvPr id="232" name="Google Shape;232;p36"/>
          <p:cNvSpPr txBox="1"/>
          <p:nvPr/>
        </p:nvSpPr>
        <p:spPr>
          <a:xfrm>
            <a:off x="507900" y="3939775"/>
            <a:ext cx="3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Admin Dashboard</a:t>
            </a:r>
            <a:endParaRPr b="1">
              <a:latin typeface="Lato"/>
              <a:ea typeface="Lato"/>
              <a:cs typeface="Lato"/>
              <a:sym typeface="Lato"/>
            </a:endParaRPr>
          </a:p>
        </p:txBody>
      </p:sp>
      <p:sp>
        <p:nvSpPr>
          <p:cNvPr id="233" name="Google Shape;233;p36"/>
          <p:cNvSpPr txBox="1"/>
          <p:nvPr/>
        </p:nvSpPr>
        <p:spPr>
          <a:xfrm>
            <a:off x="4958075" y="3939775"/>
            <a:ext cx="366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View All Registered Users</a:t>
            </a:r>
            <a:endParaRPr b="1">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237" name="Shape 237"/>
        <p:cNvGrpSpPr/>
        <p:nvPr/>
      </p:nvGrpSpPr>
      <p:grpSpPr>
        <a:xfrm>
          <a:off x="0" y="0"/>
          <a:ext cx="0" cy="0"/>
          <a:chOff x="0" y="0"/>
          <a:chExt cx="0" cy="0"/>
        </a:xfrm>
      </p:grpSpPr>
      <p:sp>
        <p:nvSpPr>
          <p:cNvPr id="238" name="Google Shape;238;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9" name="Google Shape;239;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0" name="Google Shape;240;p37"/>
          <p:cNvPicPr preferRelativeResize="0"/>
          <p:nvPr/>
        </p:nvPicPr>
        <p:blipFill>
          <a:blip r:embed="rId3">
            <a:alphaModFix/>
          </a:blip>
          <a:stretch>
            <a:fillRect/>
          </a:stretch>
        </p:blipFill>
        <p:spPr>
          <a:xfrm>
            <a:off x="63725" y="1015800"/>
            <a:ext cx="4508274" cy="2870050"/>
          </a:xfrm>
          <a:prstGeom prst="rect">
            <a:avLst/>
          </a:prstGeom>
          <a:noFill/>
          <a:ln>
            <a:noFill/>
          </a:ln>
        </p:spPr>
      </p:pic>
      <p:pic>
        <p:nvPicPr>
          <p:cNvPr id="241" name="Google Shape;241;p37"/>
          <p:cNvPicPr preferRelativeResize="0"/>
          <p:nvPr/>
        </p:nvPicPr>
        <p:blipFill>
          <a:blip r:embed="rId4">
            <a:alphaModFix/>
          </a:blip>
          <a:stretch>
            <a:fillRect/>
          </a:stretch>
        </p:blipFill>
        <p:spPr>
          <a:xfrm>
            <a:off x="4586750" y="1015800"/>
            <a:ext cx="4508274" cy="2870050"/>
          </a:xfrm>
          <a:prstGeom prst="rect">
            <a:avLst/>
          </a:prstGeom>
          <a:noFill/>
          <a:ln>
            <a:noFill/>
          </a:ln>
        </p:spPr>
      </p:pic>
      <p:sp>
        <p:nvSpPr>
          <p:cNvPr id="242" name="Google Shape;242;p37"/>
          <p:cNvSpPr txBox="1"/>
          <p:nvPr/>
        </p:nvSpPr>
        <p:spPr>
          <a:xfrm>
            <a:off x="451475" y="3939775"/>
            <a:ext cx="395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View All Listed Vehicles</a:t>
            </a:r>
            <a:endParaRPr b="1">
              <a:latin typeface="Lato"/>
              <a:ea typeface="Lato"/>
              <a:cs typeface="Lato"/>
              <a:sym typeface="Lato"/>
            </a:endParaRPr>
          </a:p>
        </p:txBody>
      </p:sp>
      <p:sp>
        <p:nvSpPr>
          <p:cNvPr id="243" name="Google Shape;243;p37"/>
          <p:cNvSpPr txBox="1"/>
          <p:nvPr/>
        </p:nvSpPr>
        <p:spPr>
          <a:xfrm>
            <a:off x="4922088" y="3939775"/>
            <a:ext cx="383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View Manage Bookings</a:t>
            </a:r>
            <a:endParaRPr b="1">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247" name="Shape 247"/>
        <p:cNvGrpSpPr/>
        <p:nvPr/>
      </p:nvGrpSpPr>
      <p:grpSpPr>
        <a:xfrm>
          <a:off x="0" y="0"/>
          <a:ext cx="0" cy="0"/>
          <a:chOff x="0" y="0"/>
          <a:chExt cx="0" cy="0"/>
        </a:xfrm>
      </p:grpSpPr>
      <p:sp>
        <p:nvSpPr>
          <p:cNvPr id="248" name="Google Shape;248;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9" name="Google Shape;249;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0" name="Google Shape;250;p38"/>
          <p:cNvPicPr preferRelativeResize="0"/>
          <p:nvPr/>
        </p:nvPicPr>
        <p:blipFill>
          <a:blip r:embed="rId3">
            <a:alphaModFix/>
          </a:blip>
          <a:stretch>
            <a:fillRect/>
          </a:stretch>
        </p:blipFill>
        <p:spPr>
          <a:xfrm>
            <a:off x="39525" y="1015800"/>
            <a:ext cx="4676700" cy="2531450"/>
          </a:xfrm>
          <a:prstGeom prst="rect">
            <a:avLst/>
          </a:prstGeom>
          <a:noFill/>
          <a:ln>
            <a:noFill/>
          </a:ln>
        </p:spPr>
      </p:pic>
      <p:pic>
        <p:nvPicPr>
          <p:cNvPr id="251" name="Google Shape;251;p38"/>
          <p:cNvPicPr preferRelativeResize="0"/>
          <p:nvPr/>
        </p:nvPicPr>
        <p:blipFill>
          <a:blip r:embed="rId4">
            <a:alphaModFix/>
          </a:blip>
          <a:stretch>
            <a:fillRect/>
          </a:stretch>
        </p:blipFill>
        <p:spPr>
          <a:xfrm>
            <a:off x="4756525" y="1015800"/>
            <a:ext cx="4387475" cy="2531450"/>
          </a:xfrm>
          <a:prstGeom prst="rect">
            <a:avLst/>
          </a:prstGeom>
          <a:noFill/>
          <a:ln>
            <a:noFill/>
          </a:ln>
        </p:spPr>
      </p:pic>
      <p:sp>
        <p:nvSpPr>
          <p:cNvPr id="252" name="Google Shape;252;p38"/>
          <p:cNvSpPr txBox="1"/>
          <p:nvPr/>
        </p:nvSpPr>
        <p:spPr>
          <a:xfrm>
            <a:off x="241850" y="3644000"/>
            <a:ext cx="407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Create Brand Page</a:t>
            </a:r>
            <a:endParaRPr b="1">
              <a:latin typeface="Lato"/>
              <a:ea typeface="Lato"/>
              <a:cs typeface="Lato"/>
              <a:sym typeface="Lato"/>
            </a:endParaRPr>
          </a:p>
        </p:txBody>
      </p:sp>
      <p:sp>
        <p:nvSpPr>
          <p:cNvPr id="253" name="Google Shape;253;p38"/>
          <p:cNvSpPr txBox="1"/>
          <p:nvPr/>
        </p:nvSpPr>
        <p:spPr>
          <a:xfrm>
            <a:off x="4982275" y="3644000"/>
            <a:ext cx="386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Post A Vehicle Page</a:t>
            </a:r>
            <a:endParaRPr b="1">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257" name="Shape 257"/>
        <p:cNvGrpSpPr/>
        <p:nvPr/>
      </p:nvGrpSpPr>
      <p:grpSpPr>
        <a:xfrm>
          <a:off x="0" y="0"/>
          <a:ext cx="0" cy="0"/>
          <a:chOff x="0" y="0"/>
          <a:chExt cx="0" cy="0"/>
        </a:xfrm>
      </p:grpSpPr>
      <p:sp>
        <p:nvSpPr>
          <p:cNvPr id="258" name="Google Shape;258;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9" name="Google Shape;259;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39"/>
          <p:cNvPicPr preferRelativeResize="0"/>
          <p:nvPr/>
        </p:nvPicPr>
        <p:blipFill>
          <a:blip r:embed="rId3">
            <a:alphaModFix/>
          </a:blip>
          <a:stretch>
            <a:fillRect/>
          </a:stretch>
        </p:blipFill>
        <p:spPr>
          <a:xfrm>
            <a:off x="0" y="1023875"/>
            <a:ext cx="4393750" cy="2708800"/>
          </a:xfrm>
          <a:prstGeom prst="rect">
            <a:avLst/>
          </a:prstGeom>
          <a:noFill/>
          <a:ln>
            <a:noFill/>
          </a:ln>
        </p:spPr>
      </p:pic>
      <p:pic>
        <p:nvPicPr>
          <p:cNvPr id="261" name="Google Shape;261;p39"/>
          <p:cNvPicPr preferRelativeResize="0"/>
          <p:nvPr/>
        </p:nvPicPr>
        <p:blipFill>
          <a:blip r:embed="rId4">
            <a:alphaModFix/>
          </a:blip>
          <a:stretch>
            <a:fillRect/>
          </a:stretch>
        </p:blipFill>
        <p:spPr>
          <a:xfrm>
            <a:off x="4426000" y="1023875"/>
            <a:ext cx="4717999" cy="2757150"/>
          </a:xfrm>
          <a:prstGeom prst="rect">
            <a:avLst/>
          </a:prstGeom>
          <a:noFill/>
          <a:ln>
            <a:noFill/>
          </a:ln>
        </p:spPr>
      </p:pic>
      <p:sp>
        <p:nvSpPr>
          <p:cNvPr id="262" name="Google Shape;262;p39"/>
          <p:cNvSpPr txBox="1"/>
          <p:nvPr/>
        </p:nvSpPr>
        <p:spPr>
          <a:xfrm>
            <a:off x="209625" y="3901975"/>
            <a:ext cx="37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Manage Brands Page</a:t>
            </a:r>
            <a:endParaRPr b="1">
              <a:latin typeface="Lato"/>
              <a:ea typeface="Lato"/>
              <a:cs typeface="Lato"/>
              <a:sym typeface="Lato"/>
            </a:endParaRPr>
          </a:p>
        </p:txBody>
      </p:sp>
      <p:sp>
        <p:nvSpPr>
          <p:cNvPr id="263" name="Google Shape;263;p39"/>
          <p:cNvSpPr txBox="1"/>
          <p:nvPr/>
        </p:nvSpPr>
        <p:spPr>
          <a:xfrm>
            <a:off x="4780700" y="3901975"/>
            <a:ext cx="394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View Feedback</a:t>
            </a:r>
            <a:endParaRPr b="1">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267" name="Shape 267"/>
        <p:cNvGrpSpPr/>
        <p:nvPr/>
      </p:nvGrpSpPr>
      <p:grpSpPr>
        <a:xfrm>
          <a:off x="0" y="0"/>
          <a:ext cx="0" cy="0"/>
          <a:chOff x="0" y="0"/>
          <a:chExt cx="0" cy="0"/>
        </a:xfrm>
      </p:grpSpPr>
      <p:sp>
        <p:nvSpPr>
          <p:cNvPr id="268" name="Google Shape;268;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9" name="Google Shape;269;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40"/>
          <p:cNvPicPr preferRelativeResize="0"/>
          <p:nvPr/>
        </p:nvPicPr>
        <p:blipFill>
          <a:blip r:embed="rId3">
            <a:alphaModFix/>
          </a:blip>
          <a:stretch>
            <a:fillRect/>
          </a:stretch>
        </p:blipFill>
        <p:spPr>
          <a:xfrm>
            <a:off x="0" y="853775"/>
            <a:ext cx="4442126" cy="2766025"/>
          </a:xfrm>
          <a:prstGeom prst="rect">
            <a:avLst/>
          </a:prstGeom>
          <a:noFill/>
          <a:ln>
            <a:noFill/>
          </a:ln>
        </p:spPr>
      </p:pic>
      <p:pic>
        <p:nvPicPr>
          <p:cNvPr id="271" name="Google Shape;271;p40"/>
          <p:cNvPicPr preferRelativeResize="0"/>
          <p:nvPr/>
        </p:nvPicPr>
        <p:blipFill>
          <a:blip r:embed="rId4">
            <a:alphaModFix/>
          </a:blip>
          <a:stretch>
            <a:fillRect/>
          </a:stretch>
        </p:blipFill>
        <p:spPr>
          <a:xfrm>
            <a:off x="4442125" y="853775"/>
            <a:ext cx="4701875" cy="2766025"/>
          </a:xfrm>
          <a:prstGeom prst="rect">
            <a:avLst/>
          </a:prstGeom>
          <a:noFill/>
          <a:ln>
            <a:noFill/>
          </a:ln>
        </p:spPr>
      </p:pic>
      <p:sp>
        <p:nvSpPr>
          <p:cNvPr id="272" name="Google Shape;272;p40"/>
          <p:cNvSpPr txBox="1"/>
          <p:nvPr/>
        </p:nvSpPr>
        <p:spPr>
          <a:xfrm>
            <a:off x="209600" y="3700425"/>
            <a:ext cx="382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Manage Queries Page</a:t>
            </a:r>
            <a:endParaRPr b="1">
              <a:latin typeface="Lato"/>
              <a:ea typeface="Lato"/>
              <a:cs typeface="Lato"/>
              <a:sym typeface="Lato"/>
            </a:endParaRPr>
          </a:p>
        </p:txBody>
      </p:sp>
      <p:sp>
        <p:nvSpPr>
          <p:cNvPr id="273" name="Google Shape;273;p40"/>
          <p:cNvSpPr txBox="1"/>
          <p:nvPr/>
        </p:nvSpPr>
        <p:spPr>
          <a:xfrm>
            <a:off x="4667850" y="3708475"/>
            <a:ext cx="403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Manage Subscribers Page</a:t>
            </a:r>
            <a:endParaRPr b="1">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277" name="Shape 277"/>
        <p:cNvGrpSpPr/>
        <p:nvPr/>
      </p:nvGrpSpPr>
      <p:grpSpPr>
        <a:xfrm>
          <a:off x="0" y="0"/>
          <a:ext cx="0" cy="0"/>
          <a:chOff x="0" y="0"/>
          <a:chExt cx="0" cy="0"/>
        </a:xfrm>
      </p:grpSpPr>
      <p:sp>
        <p:nvSpPr>
          <p:cNvPr id="278" name="Google Shape;278;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9" name="Google Shape;279;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0" name="Google Shape;280;p41"/>
          <p:cNvPicPr preferRelativeResize="0"/>
          <p:nvPr/>
        </p:nvPicPr>
        <p:blipFill>
          <a:blip r:embed="rId3">
            <a:alphaModFix/>
          </a:blip>
          <a:stretch>
            <a:fillRect/>
          </a:stretch>
        </p:blipFill>
        <p:spPr>
          <a:xfrm>
            <a:off x="95975" y="1136725"/>
            <a:ext cx="4531574" cy="2848925"/>
          </a:xfrm>
          <a:prstGeom prst="rect">
            <a:avLst/>
          </a:prstGeom>
          <a:noFill/>
          <a:ln>
            <a:noFill/>
          </a:ln>
        </p:spPr>
      </p:pic>
      <p:pic>
        <p:nvPicPr>
          <p:cNvPr id="281" name="Google Shape;281;p41"/>
          <p:cNvPicPr preferRelativeResize="0"/>
          <p:nvPr/>
        </p:nvPicPr>
        <p:blipFill>
          <a:blip r:embed="rId4">
            <a:alphaModFix/>
          </a:blip>
          <a:stretch>
            <a:fillRect/>
          </a:stretch>
        </p:blipFill>
        <p:spPr>
          <a:xfrm>
            <a:off x="4667850" y="1136725"/>
            <a:ext cx="4434050" cy="2848925"/>
          </a:xfrm>
          <a:prstGeom prst="rect">
            <a:avLst/>
          </a:prstGeom>
          <a:noFill/>
          <a:ln>
            <a:noFill/>
          </a:ln>
        </p:spPr>
      </p:pic>
      <p:sp>
        <p:nvSpPr>
          <p:cNvPr id="282" name="Google Shape;282;p41"/>
          <p:cNvSpPr txBox="1"/>
          <p:nvPr/>
        </p:nvSpPr>
        <p:spPr>
          <a:xfrm>
            <a:off x="314425" y="4087400"/>
            <a:ext cx="345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Change Password Page</a:t>
            </a:r>
            <a:endParaRPr b="1">
              <a:latin typeface="Lato"/>
              <a:ea typeface="Lato"/>
              <a:cs typeface="Lato"/>
              <a:sym typeface="Lato"/>
            </a:endParaRPr>
          </a:p>
        </p:txBody>
      </p:sp>
      <p:sp>
        <p:nvSpPr>
          <p:cNvPr id="283" name="Google Shape;283;p41"/>
          <p:cNvSpPr txBox="1"/>
          <p:nvPr/>
        </p:nvSpPr>
        <p:spPr>
          <a:xfrm>
            <a:off x="4869400" y="4087400"/>
            <a:ext cx="376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Manage Pages </a:t>
            </a:r>
            <a:endParaRPr b="1">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A rental service is a service where customers arrive to request the hire of a rental unit. It is more convenient than carrying the cost of owning and maintaining the unit. A car rental company is a company that rents automobiles for a short period of time and charges a fee for the particular period of time on an hourly basis or daily basis.</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 sz="1200">
                <a:solidFill>
                  <a:srgbClr val="000000"/>
                </a:solidFill>
                <a:latin typeface="Times New Roman"/>
                <a:ea typeface="Times New Roman"/>
                <a:cs typeface="Times New Roman"/>
                <a:sym typeface="Times New Roman"/>
              </a:rPr>
              <a:t>It is more convenient to book the cars online rather than using the traditional manual system of vehicle reservation. This eliminates the risk of erroneous booking, saves time,  and ensures growth in customer satisfaction. They can book any car according to their brands and price.</a:t>
            </a:r>
            <a:endParaRPr sz="115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1000"/>
              </a:spcAft>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287" name="Shape 287"/>
        <p:cNvGrpSpPr/>
        <p:nvPr/>
      </p:nvGrpSpPr>
      <p:grpSpPr>
        <a:xfrm>
          <a:off x="0" y="0"/>
          <a:ext cx="0" cy="0"/>
          <a:chOff x="0" y="0"/>
          <a:chExt cx="0" cy="0"/>
        </a:xfrm>
      </p:grpSpPr>
      <p:sp>
        <p:nvSpPr>
          <p:cNvPr id="288" name="Google Shape;288;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9" name="Google Shape;289;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0" name="Google Shape;290;p42"/>
          <p:cNvPicPr preferRelativeResize="0"/>
          <p:nvPr/>
        </p:nvPicPr>
        <p:blipFill>
          <a:blip r:embed="rId3">
            <a:alphaModFix/>
          </a:blip>
          <a:stretch>
            <a:fillRect/>
          </a:stretch>
        </p:blipFill>
        <p:spPr>
          <a:xfrm>
            <a:off x="1739825" y="1159375"/>
            <a:ext cx="5791200" cy="2619375"/>
          </a:xfrm>
          <a:prstGeom prst="rect">
            <a:avLst/>
          </a:prstGeom>
          <a:noFill/>
          <a:ln>
            <a:noFill/>
          </a:ln>
        </p:spPr>
      </p:pic>
      <p:sp>
        <p:nvSpPr>
          <p:cNvPr id="291" name="Google Shape;291;p42"/>
          <p:cNvSpPr txBox="1"/>
          <p:nvPr/>
        </p:nvSpPr>
        <p:spPr>
          <a:xfrm>
            <a:off x="2168650" y="3869725"/>
            <a:ext cx="416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Sign Out</a:t>
            </a:r>
            <a:endParaRPr b="1">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295" name="Shape 295"/>
        <p:cNvGrpSpPr/>
        <p:nvPr/>
      </p:nvGrpSpPr>
      <p:grpSpPr>
        <a:xfrm>
          <a:off x="0" y="0"/>
          <a:ext cx="0" cy="0"/>
          <a:chOff x="0" y="0"/>
          <a:chExt cx="0" cy="0"/>
        </a:xfrm>
      </p:grpSpPr>
      <p:sp>
        <p:nvSpPr>
          <p:cNvPr id="296" name="Google Shape;296;p43"/>
          <p:cNvSpPr txBox="1"/>
          <p:nvPr>
            <p:ph type="title"/>
          </p:nvPr>
        </p:nvSpPr>
        <p:spPr>
          <a:xfrm>
            <a:off x="729450" y="2168650"/>
            <a:ext cx="7526100" cy="186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Snapshots(Guest)</a:t>
            </a:r>
            <a:endParaRPr sz="3800"/>
          </a:p>
        </p:txBody>
      </p:sp>
      <p:sp>
        <p:nvSpPr>
          <p:cNvPr id="297" name="Google Shape;297;p43"/>
          <p:cNvSpPr txBox="1"/>
          <p:nvPr>
            <p:ph idx="1" type="body"/>
          </p:nvPr>
        </p:nvSpPr>
        <p:spPr>
          <a:xfrm>
            <a:off x="648900" y="1433925"/>
            <a:ext cx="7687200" cy="186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301" name="Shape 301"/>
        <p:cNvGrpSpPr/>
        <p:nvPr/>
      </p:nvGrpSpPr>
      <p:grpSpPr>
        <a:xfrm>
          <a:off x="0" y="0"/>
          <a:ext cx="0" cy="0"/>
          <a:chOff x="0" y="0"/>
          <a:chExt cx="0" cy="0"/>
        </a:xfrm>
      </p:grpSpPr>
      <p:sp>
        <p:nvSpPr>
          <p:cNvPr id="302" name="Google Shape;302;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3" name="Google Shape;303;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4" name="Google Shape;304;p44"/>
          <p:cNvPicPr preferRelativeResize="0"/>
          <p:nvPr/>
        </p:nvPicPr>
        <p:blipFill>
          <a:blip r:embed="rId3">
            <a:alphaModFix/>
          </a:blip>
          <a:stretch>
            <a:fillRect/>
          </a:stretch>
        </p:blipFill>
        <p:spPr>
          <a:xfrm>
            <a:off x="39525" y="942475"/>
            <a:ext cx="4676700" cy="3225525"/>
          </a:xfrm>
          <a:prstGeom prst="rect">
            <a:avLst/>
          </a:prstGeom>
          <a:noFill/>
          <a:ln>
            <a:noFill/>
          </a:ln>
        </p:spPr>
      </p:pic>
      <p:pic>
        <p:nvPicPr>
          <p:cNvPr id="305" name="Google Shape;305;p44"/>
          <p:cNvPicPr preferRelativeResize="0"/>
          <p:nvPr/>
        </p:nvPicPr>
        <p:blipFill>
          <a:blip r:embed="rId4">
            <a:alphaModFix/>
          </a:blip>
          <a:stretch>
            <a:fillRect/>
          </a:stretch>
        </p:blipFill>
        <p:spPr>
          <a:xfrm>
            <a:off x="4764600" y="942475"/>
            <a:ext cx="4338500" cy="3225525"/>
          </a:xfrm>
          <a:prstGeom prst="rect">
            <a:avLst/>
          </a:prstGeom>
          <a:noFill/>
          <a:ln>
            <a:noFill/>
          </a:ln>
        </p:spPr>
      </p:pic>
      <p:sp>
        <p:nvSpPr>
          <p:cNvPr id="306" name="Google Shape;306;p44"/>
          <p:cNvSpPr txBox="1"/>
          <p:nvPr/>
        </p:nvSpPr>
        <p:spPr>
          <a:xfrm>
            <a:off x="193475" y="4256700"/>
            <a:ext cx="393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About Us Page</a:t>
            </a:r>
            <a:endParaRPr b="1">
              <a:latin typeface="Lato"/>
              <a:ea typeface="Lato"/>
              <a:cs typeface="Lato"/>
              <a:sym typeface="Lato"/>
            </a:endParaRPr>
          </a:p>
        </p:txBody>
      </p:sp>
      <p:sp>
        <p:nvSpPr>
          <p:cNvPr id="307" name="Google Shape;307;p44"/>
          <p:cNvSpPr txBox="1"/>
          <p:nvPr/>
        </p:nvSpPr>
        <p:spPr>
          <a:xfrm>
            <a:off x="5038700" y="4272825"/>
            <a:ext cx="380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All Available Cars Page</a:t>
            </a:r>
            <a:endParaRPr b="1">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311" name="Shape 311"/>
        <p:cNvGrpSpPr/>
        <p:nvPr/>
      </p:nvGrpSpPr>
      <p:grpSpPr>
        <a:xfrm>
          <a:off x="0" y="0"/>
          <a:ext cx="0" cy="0"/>
          <a:chOff x="0" y="0"/>
          <a:chExt cx="0" cy="0"/>
        </a:xfrm>
      </p:grpSpPr>
      <p:sp>
        <p:nvSpPr>
          <p:cNvPr id="312" name="Google Shape;312;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3" name="Google Shape;313;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45"/>
          <p:cNvPicPr preferRelativeResize="0"/>
          <p:nvPr/>
        </p:nvPicPr>
        <p:blipFill>
          <a:blip r:embed="rId3">
            <a:alphaModFix/>
          </a:blip>
          <a:stretch>
            <a:fillRect/>
          </a:stretch>
        </p:blipFill>
        <p:spPr>
          <a:xfrm>
            <a:off x="55675" y="1015025"/>
            <a:ext cx="4870150" cy="3185225"/>
          </a:xfrm>
          <a:prstGeom prst="rect">
            <a:avLst/>
          </a:prstGeom>
          <a:noFill/>
          <a:ln>
            <a:noFill/>
          </a:ln>
        </p:spPr>
      </p:pic>
      <p:pic>
        <p:nvPicPr>
          <p:cNvPr id="315" name="Google Shape;315;p45"/>
          <p:cNvPicPr preferRelativeResize="0"/>
          <p:nvPr/>
        </p:nvPicPr>
        <p:blipFill>
          <a:blip r:embed="rId4">
            <a:alphaModFix/>
          </a:blip>
          <a:stretch>
            <a:fillRect/>
          </a:stretch>
        </p:blipFill>
        <p:spPr>
          <a:xfrm>
            <a:off x="4958075" y="1015025"/>
            <a:ext cx="4143826" cy="3185225"/>
          </a:xfrm>
          <a:prstGeom prst="rect">
            <a:avLst/>
          </a:prstGeom>
          <a:noFill/>
          <a:ln>
            <a:noFill/>
          </a:ln>
        </p:spPr>
      </p:pic>
      <p:sp>
        <p:nvSpPr>
          <p:cNvPr id="316" name="Google Shape;316;p45"/>
          <p:cNvSpPr txBox="1"/>
          <p:nvPr/>
        </p:nvSpPr>
        <p:spPr>
          <a:xfrm>
            <a:off x="282175" y="4288925"/>
            <a:ext cx="414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Registration Page</a:t>
            </a:r>
            <a:endParaRPr b="1">
              <a:latin typeface="Lato"/>
              <a:ea typeface="Lato"/>
              <a:cs typeface="Lato"/>
              <a:sym typeface="Lato"/>
            </a:endParaRPr>
          </a:p>
        </p:txBody>
      </p:sp>
      <p:sp>
        <p:nvSpPr>
          <p:cNvPr id="317" name="Google Shape;317;p45"/>
          <p:cNvSpPr txBox="1"/>
          <p:nvPr/>
        </p:nvSpPr>
        <p:spPr>
          <a:xfrm>
            <a:off x="5328925" y="4321175"/>
            <a:ext cx="351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Contact Us Page</a:t>
            </a:r>
            <a:endParaRPr b="1">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321" name="Shape 321"/>
        <p:cNvGrpSpPr/>
        <p:nvPr/>
      </p:nvGrpSpPr>
      <p:grpSpPr>
        <a:xfrm>
          <a:off x="0" y="0"/>
          <a:ext cx="0" cy="0"/>
          <a:chOff x="0" y="0"/>
          <a:chExt cx="0" cy="0"/>
        </a:xfrm>
      </p:grpSpPr>
      <p:sp>
        <p:nvSpPr>
          <p:cNvPr id="322" name="Google Shape;322;p46"/>
          <p:cNvSpPr txBox="1"/>
          <p:nvPr>
            <p:ph type="title"/>
          </p:nvPr>
        </p:nvSpPr>
        <p:spPr>
          <a:xfrm>
            <a:off x="729450" y="2168650"/>
            <a:ext cx="7526100" cy="186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Snapshots(User)</a:t>
            </a:r>
            <a:endParaRPr sz="3800"/>
          </a:p>
        </p:txBody>
      </p:sp>
      <p:sp>
        <p:nvSpPr>
          <p:cNvPr id="323" name="Google Shape;323;p46"/>
          <p:cNvSpPr txBox="1"/>
          <p:nvPr>
            <p:ph idx="1" type="body"/>
          </p:nvPr>
        </p:nvSpPr>
        <p:spPr>
          <a:xfrm>
            <a:off x="648900" y="1433925"/>
            <a:ext cx="7687200" cy="186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327" name="Shape 327"/>
        <p:cNvGrpSpPr/>
        <p:nvPr/>
      </p:nvGrpSpPr>
      <p:grpSpPr>
        <a:xfrm>
          <a:off x="0" y="0"/>
          <a:ext cx="0" cy="0"/>
          <a:chOff x="0" y="0"/>
          <a:chExt cx="0" cy="0"/>
        </a:xfrm>
      </p:grpSpPr>
      <p:sp>
        <p:nvSpPr>
          <p:cNvPr id="328" name="Google Shape;328;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9" name="Google Shape;329;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47"/>
          <p:cNvPicPr preferRelativeResize="0"/>
          <p:nvPr/>
        </p:nvPicPr>
        <p:blipFill>
          <a:blip r:embed="rId3">
            <a:alphaModFix/>
          </a:blip>
          <a:stretch>
            <a:fillRect/>
          </a:stretch>
        </p:blipFill>
        <p:spPr>
          <a:xfrm>
            <a:off x="39550" y="894100"/>
            <a:ext cx="4741175" cy="3201350"/>
          </a:xfrm>
          <a:prstGeom prst="rect">
            <a:avLst/>
          </a:prstGeom>
          <a:noFill/>
          <a:ln>
            <a:noFill/>
          </a:ln>
        </p:spPr>
      </p:pic>
      <p:pic>
        <p:nvPicPr>
          <p:cNvPr id="331" name="Google Shape;331;p47"/>
          <p:cNvPicPr preferRelativeResize="0"/>
          <p:nvPr/>
        </p:nvPicPr>
        <p:blipFill>
          <a:blip r:embed="rId4">
            <a:alphaModFix/>
          </a:blip>
          <a:stretch>
            <a:fillRect/>
          </a:stretch>
        </p:blipFill>
        <p:spPr>
          <a:xfrm>
            <a:off x="4829075" y="894100"/>
            <a:ext cx="4257900" cy="3201350"/>
          </a:xfrm>
          <a:prstGeom prst="rect">
            <a:avLst/>
          </a:prstGeom>
          <a:noFill/>
          <a:ln>
            <a:noFill/>
          </a:ln>
        </p:spPr>
      </p:pic>
      <p:sp>
        <p:nvSpPr>
          <p:cNvPr id="332" name="Google Shape;332;p47"/>
          <p:cNvSpPr txBox="1"/>
          <p:nvPr/>
        </p:nvSpPr>
        <p:spPr>
          <a:xfrm>
            <a:off x="241850" y="4208325"/>
            <a:ext cx="425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All Available Vehicles Page</a:t>
            </a:r>
            <a:endParaRPr b="1">
              <a:latin typeface="Lato"/>
              <a:ea typeface="Lato"/>
              <a:cs typeface="Lato"/>
              <a:sym typeface="Lato"/>
            </a:endParaRPr>
          </a:p>
        </p:txBody>
      </p:sp>
      <p:sp>
        <p:nvSpPr>
          <p:cNvPr id="333" name="Google Shape;333;p47"/>
          <p:cNvSpPr txBox="1"/>
          <p:nvPr/>
        </p:nvSpPr>
        <p:spPr>
          <a:xfrm>
            <a:off x="4950025" y="4224450"/>
            <a:ext cx="380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Book Vehicles Page</a:t>
            </a:r>
            <a:endParaRPr b="1">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337" name="Shape 337"/>
        <p:cNvGrpSpPr/>
        <p:nvPr/>
      </p:nvGrpSpPr>
      <p:grpSpPr>
        <a:xfrm>
          <a:off x="0" y="0"/>
          <a:ext cx="0" cy="0"/>
          <a:chOff x="0" y="0"/>
          <a:chExt cx="0" cy="0"/>
        </a:xfrm>
      </p:grpSpPr>
      <p:sp>
        <p:nvSpPr>
          <p:cNvPr id="338" name="Google Shape;33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9" name="Google Shape;339;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0" name="Google Shape;340;p48"/>
          <p:cNvPicPr preferRelativeResize="0"/>
          <p:nvPr/>
        </p:nvPicPr>
        <p:blipFill>
          <a:blip r:embed="rId3">
            <a:alphaModFix/>
          </a:blip>
          <a:stretch>
            <a:fillRect/>
          </a:stretch>
        </p:blipFill>
        <p:spPr>
          <a:xfrm>
            <a:off x="0" y="861850"/>
            <a:ext cx="4572000" cy="3152975"/>
          </a:xfrm>
          <a:prstGeom prst="rect">
            <a:avLst/>
          </a:prstGeom>
          <a:noFill/>
          <a:ln>
            <a:noFill/>
          </a:ln>
        </p:spPr>
      </p:pic>
      <p:pic>
        <p:nvPicPr>
          <p:cNvPr id="341" name="Google Shape;341;p48"/>
          <p:cNvPicPr preferRelativeResize="0"/>
          <p:nvPr/>
        </p:nvPicPr>
        <p:blipFill>
          <a:blip r:embed="rId4">
            <a:alphaModFix/>
          </a:blip>
          <a:stretch>
            <a:fillRect/>
          </a:stretch>
        </p:blipFill>
        <p:spPr>
          <a:xfrm>
            <a:off x="4611425" y="861850"/>
            <a:ext cx="4499724" cy="3152975"/>
          </a:xfrm>
          <a:prstGeom prst="rect">
            <a:avLst/>
          </a:prstGeom>
          <a:noFill/>
          <a:ln>
            <a:noFill/>
          </a:ln>
        </p:spPr>
      </p:pic>
      <p:sp>
        <p:nvSpPr>
          <p:cNvPr id="342" name="Google Shape;342;p48"/>
          <p:cNvSpPr txBox="1"/>
          <p:nvPr/>
        </p:nvSpPr>
        <p:spPr>
          <a:xfrm>
            <a:off x="354725" y="4280875"/>
            <a:ext cx="360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Queries Page</a:t>
            </a:r>
            <a:endParaRPr b="1">
              <a:latin typeface="Lato"/>
              <a:ea typeface="Lato"/>
              <a:cs typeface="Lato"/>
              <a:sym typeface="Lato"/>
            </a:endParaRPr>
          </a:p>
        </p:txBody>
      </p:sp>
      <p:sp>
        <p:nvSpPr>
          <p:cNvPr id="343" name="Google Shape;343;p48"/>
          <p:cNvSpPr txBox="1"/>
          <p:nvPr/>
        </p:nvSpPr>
        <p:spPr>
          <a:xfrm>
            <a:off x="4780725" y="4248625"/>
            <a:ext cx="378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Update Profile Page</a:t>
            </a:r>
            <a:endParaRPr b="1">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347" name="Shape 347"/>
        <p:cNvGrpSpPr/>
        <p:nvPr/>
      </p:nvGrpSpPr>
      <p:grpSpPr>
        <a:xfrm>
          <a:off x="0" y="0"/>
          <a:ext cx="0" cy="0"/>
          <a:chOff x="0" y="0"/>
          <a:chExt cx="0" cy="0"/>
        </a:xfrm>
      </p:grpSpPr>
      <p:sp>
        <p:nvSpPr>
          <p:cNvPr id="348" name="Google Shape;348;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9" name="Google Shape;349;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0" name="Google Shape;350;p49"/>
          <p:cNvPicPr preferRelativeResize="0"/>
          <p:nvPr/>
        </p:nvPicPr>
        <p:blipFill>
          <a:blip r:embed="rId3">
            <a:alphaModFix/>
          </a:blip>
          <a:stretch>
            <a:fillRect/>
          </a:stretch>
        </p:blipFill>
        <p:spPr>
          <a:xfrm>
            <a:off x="71775" y="1047300"/>
            <a:ext cx="4555774" cy="2935300"/>
          </a:xfrm>
          <a:prstGeom prst="rect">
            <a:avLst/>
          </a:prstGeom>
          <a:noFill/>
          <a:ln>
            <a:noFill/>
          </a:ln>
        </p:spPr>
      </p:pic>
      <p:pic>
        <p:nvPicPr>
          <p:cNvPr id="351" name="Google Shape;351;p49"/>
          <p:cNvPicPr preferRelativeResize="0"/>
          <p:nvPr/>
        </p:nvPicPr>
        <p:blipFill>
          <a:blip r:embed="rId4">
            <a:alphaModFix/>
          </a:blip>
          <a:stretch>
            <a:fillRect/>
          </a:stretch>
        </p:blipFill>
        <p:spPr>
          <a:xfrm>
            <a:off x="4675900" y="1047300"/>
            <a:ext cx="4427201" cy="2935300"/>
          </a:xfrm>
          <a:prstGeom prst="rect">
            <a:avLst/>
          </a:prstGeom>
          <a:noFill/>
          <a:ln>
            <a:noFill/>
          </a:ln>
        </p:spPr>
      </p:pic>
      <p:sp>
        <p:nvSpPr>
          <p:cNvPr id="352" name="Google Shape;352;p49"/>
          <p:cNvSpPr txBox="1"/>
          <p:nvPr/>
        </p:nvSpPr>
        <p:spPr>
          <a:xfrm>
            <a:off x="556275" y="4313125"/>
            <a:ext cx="337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Update Password Page</a:t>
            </a:r>
            <a:endParaRPr b="1">
              <a:latin typeface="Lato"/>
              <a:ea typeface="Lato"/>
              <a:cs typeface="Lato"/>
              <a:sym typeface="Lato"/>
            </a:endParaRPr>
          </a:p>
        </p:txBody>
      </p:sp>
      <p:sp>
        <p:nvSpPr>
          <p:cNvPr id="353" name="Google Shape;353;p49"/>
          <p:cNvSpPr txBox="1"/>
          <p:nvPr/>
        </p:nvSpPr>
        <p:spPr>
          <a:xfrm>
            <a:off x="4829075" y="4321175"/>
            <a:ext cx="386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Post Feedback Page</a:t>
            </a:r>
            <a:endParaRPr b="1">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357" name="Shape 357"/>
        <p:cNvGrpSpPr/>
        <p:nvPr/>
      </p:nvGrpSpPr>
      <p:grpSpPr>
        <a:xfrm>
          <a:off x="0" y="0"/>
          <a:ext cx="0" cy="0"/>
          <a:chOff x="0" y="0"/>
          <a:chExt cx="0" cy="0"/>
        </a:xfrm>
      </p:grpSpPr>
      <p:sp>
        <p:nvSpPr>
          <p:cNvPr id="358" name="Google Shape;358;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9" name="Google Shape;359;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50"/>
          <p:cNvPicPr preferRelativeResize="0"/>
          <p:nvPr/>
        </p:nvPicPr>
        <p:blipFill>
          <a:blip r:embed="rId3">
            <a:alphaModFix/>
          </a:blip>
          <a:stretch>
            <a:fillRect/>
          </a:stretch>
        </p:blipFill>
        <p:spPr>
          <a:xfrm>
            <a:off x="104025" y="877950"/>
            <a:ext cx="4434825" cy="3177200"/>
          </a:xfrm>
          <a:prstGeom prst="rect">
            <a:avLst/>
          </a:prstGeom>
          <a:noFill/>
          <a:ln>
            <a:noFill/>
          </a:ln>
        </p:spPr>
      </p:pic>
      <p:pic>
        <p:nvPicPr>
          <p:cNvPr id="361" name="Google Shape;361;p50"/>
          <p:cNvPicPr preferRelativeResize="0"/>
          <p:nvPr/>
        </p:nvPicPr>
        <p:blipFill>
          <a:blip r:embed="rId4">
            <a:alphaModFix/>
          </a:blip>
          <a:stretch>
            <a:fillRect/>
          </a:stretch>
        </p:blipFill>
        <p:spPr>
          <a:xfrm>
            <a:off x="4572000" y="877950"/>
            <a:ext cx="4514950" cy="3177200"/>
          </a:xfrm>
          <a:prstGeom prst="rect">
            <a:avLst/>
          </a:prstGeom>
          <a:noFill/>
          <a:ln>
            <a:noFill/>
          </a:ln>
        </p:spPr>
      </p:pic>
      <p:sp>
        <p:nvSpPr>
          <p:cNvPr id="362" name="Google Shape;362;p50"/>
          <p:cNvSpPr txBox="1"/>
          <p:nvPr/>
        </p:nvSpPr>
        <p:spPr>
          <a:xfrm>
            <a:off x="507900" y="4426000"/>
            <a:ext cx="366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View Feedback Page</a:t>
            </a:r>
            <a:endParaRPr b="1">
              <a:latin typeface="Lato"/>
              <a:ea typeface="Lato"/>
              <a:cs typeface="Lato"/>
              <a:sym typeface="Lato"/>
            </a:endParaRPr>
          </a:p>
        </p:txBody>
      </p:sp>
      <p:sp>
        <p:nvSpPr>
          <p:cNvPr id="363" name="Google Shape;363;p50"/>
          <p:cNvSpPr txBox="1"/>
          <p:nvPr/>
        </p:nvSpPr>
        <p:spPr>
          <a:xfrm>
            <a:off x="4821025" y="4385675"/>
            <a:ext cx="380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Sign Out</a:t>
            </a:r>
            <a:endParaRPr b="1">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FFC002"/>
            </a:gs>
            <a:gs pos="100000">
              <a:srgbClr val="795B04"/>
            </a:gs>
          </a:gsLst>
          <a:path path="circle">
            <a:fillToRect b="50%" l="50%" r="50%" t="50%"/>
          </a:path>
          <a:tileRect/>
        </a:gradFill>
      </p:bgPr>
    </p:bg>
    <p:spTree>
      <p:nvGrpSpPr>
        <p:cNvPr id="367" name="Shape 367"/>
        <p:cNvGrpSpPr/>
        <p:nvPr/>
      </p:nvGrpSpPr>
      <p:grpSpPr>
        <a:xfrm>
          <a:off x="0" y="0"/>
          <a:ext cx="0" cy="0"/>
          <a:chOff x="0" y="0"/>
          <a:chExt cx="0" cy="0"/>
        </a:xfrm>
      </p:grpSpPr>
      <p:sp>
        <p:nvSpPr>
          <p:cNvPr id="368" name="Google Shape;368;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Non-functional Requirements</a:t>
            </a:r>
            <a:endParaRPr/>
          </a:p>
        </p:txBody>
      </p:sp>
      <p:sp>
        <p:nvSpPr>
          <p:cNvPr id="369" name="Google Shape;369;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&gt;&gt;Responsiveness- </a:t>
            </a:r>
            <a:r>
              <a:rPr lang="en" sz="1200">
                <a:solidFill>
                  <a:srgbClr val="000000"/>
                </a:solidFill>
                <a:latin typeface="Times New Roman"/>
                <a:ea typeface="Times New Roman"/>
                <a:cs typeface="Times New Roman"/>
                <a:sym typeface="Times New Roman"/>
              </a:rPr>
              <a:t>The application should be responsive in order to respect real life time constraints. In this project we have ensured responsiveness by continually updating the information of users, vehicles, and booking details in the databases.</a:t>
            </a:r>
            <a:endParaRPr sz="1200">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rPr b="1" lang="en" sz="1200">
                <a:solidFill>
                  <a:schemeClr val="dk1"/>
                </a:solidFill>
                <a:latin typeface="Times New Roman"/>
                <a:ea typeface="Times New Roman"/>
                <a:cs typeface="Times New Roman"/>
                <a:sym typeface="Times New Roman"/>
              </a:rPr>
              <a:t>&gt;&gt;User friendliness-</a:t>
            </a:r>
            <a:r>
              <a:rPr lang="en" sz="1200">
                <a:solidFill>
                  <a:schemeClr val="dk1"/>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The application must be user-friendly and interactive.In this project we have used a simple, yet efficient User Interface to ensure that users from different age groups and backgrounds are able to understand and utilize the application with ease.</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FFC002"/>
            </a:gs>
            <a:gs pos="100000">
              <a:srgbClr val="795B04"/>
            </a:gs>
          </a:gsLst>
          <a:path path="circle">
            <a:fillToRect b="50%" l="50%" r="50%" t="50%"/>
          </a:path>
          <a:tileRect/>
        </a:gradFill>
      </p:bgPr>
    </p:bg>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Car rental, or hire a car facility, refers to the process of renting a car for a short duration. These car rental services are provided by agencies that purchase several fleet. vehicles and rent them to customers for a fee. Nowadays, individuals prefer to hire a car on rent as it is a more cost-effective alternative than owning a vehicle and offers freedom of movement and low-cost traveling. Some rental cars are also equipped with entertainment systems, global positioning systems (GPS), and Wi-Fi networks.</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000"/>
              </a:spcAft>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FFC002"/>
            </a:gs>
            <a:gs pos="100000">
              <a:srgbClr val="795B04"/>
            </a:gs>
          </a:gsLst>
          <a:path path="circle">
            <a:fillToRect b="50%" l="50%" r="50%" t="50%"/>
          </a:path>
          <a:tileRect/>
        </a:gradFill>
      </p:bgPr>
    </p:bg>
    <p:spTree>
      <p:nvGrpSpPr>
        <p:cNvPr id="373" name="Shape 373"/>
        <p:cNvGrpSpPr/>
        <p:nvPr/>
      </p:nvGrpSpPr>
      <p:grpSpPr>
        <a:xfrm>
          <a:off x="0" y="0"/>
          <a:ext cx="0" cy="0"/>
          <a:chOff x="0" y="0"/>
          <a:chExt cx="0" cy="0"/>
        </a:xfrm>
      </p:grpSpPr>
      <p:sp>
        <p:nvSpPr>
          <p:cNvPr id="374" name="Google Shape;374;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Non-functional Requirements</a:t>
            </a:r>
            <a:endParaRPr/>
          </a:p>
        </p:txBody>
      </p:sp>
      <p:sp>
        <p:nvSpPr>
          <p:cNvPr id="375" name="Google Shape;375;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chemeClr val="dk1"/>
                </a:solidFill>
                <a:latin typeface="Times New Roman"/>
                <a:ea typeface="Times New Roman"/>
                <a:cs typeface="Times New Roman"/>
                <a:sym typeface="Times New Roman"/>
              </a:rPr>
              <a:t>&gt;&gt;Consistency- </a:t>
            </a:r>
            <a:r>
              <a:rPr lang="en" sz="1200">
                <a:solidFill>
                  <a:srgbClr val="000000"/>
                </a:solidFill>
                <a:latin typeface="Times New Roman"/>
                <a:ea typeface="Times New Roman"/>
                <a:cs typeface="Times New Roman"/>
                <a:sym typeface="Times New Roman"/>
              </a:rPr>
              <a:t>The application should be consistent with its performance and results. For the same input data, the application should always give the same output results regardless of the location, operating system, input size and various other factors. Our application has been tested and proven to be consistent in this regards.</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FFC002"/>
            </a:gs>
            <a:gs pos="100000">
              <a:srgbClr val="795B04"/>
            </a:gs>
          </a:gsLst>
          <a:path path="circle">
            <a:fillToRect b="50%" l="50%" r="50%" t="50%"/>
          </a:path>
          <a:tileRect/>
        </a:gradFill>
      </p:bgPr>
    </p:bg>
    <p:spTree>
      <p:nvGrpSpPr>
        <p:cNvPr id="379" name="Shape 379"/>
        <p:cNvGrpSpPr/>
        <p:nvPr/>
      </p:nvGrpSpPr>
      <p:grpSpPr>
        <a:xfrm>
          <a:off x="0" y="0"/>
          <a:ext cx="0" cy="0"/>
          <a:chOff x="0" y="0"/>
          <a:chExt cx="0" cy="0"/>
        </a:xfrm>
      </p:grpSpPr>
      <p:sp>
        <p:nvSpPr>
          <p:cNvPr id="380" name="Google Shape;380;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Non-functional Requirements</a:t>
            </a:r>
            <a:endParaRPr/>
          </a:p>
        </p:txBody>
      </p:sp>
      <p:sp>
        <p:nvSpPr>
          <p:cNvPr id="381" name="Google Shape;381;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&gt;&gt;Security-</a:t>
            </a:r>
            <a:r>
              <a:rPr lang="en" sz="1200">
                <a:solidFill>
                  <a:schemeClr val="dk1"/>
                </a:solidFill>
                <a:latin typeface="Times New Roman"/>
                <a:ea typeface="Times New Roman"/>
                <a:cs typeface="Times New Roman"/>
                <a:sym typeface="Times New Roman"/>
              </a:rPr>
              <a:t> </a:t>
            </a:r>
            <a:r>
              <a:rPr lang="en" sz="1200">
                <a:solidFill>
                  <a:schemeClr val="dk2"/>
                </a:solidFill>
                <a:latin typeface="Times New Roman"/>
                <a:ea typeface="Times New Roman"/>
                <a:cs typeface="Times New Roman"/>
                <a:sym typeface="Times New Roman"/>
              </a:rPr>
              <a:t>Security is an essential part of any Software Engineering project. We must ensure that the credentials of the users and administrators are securely stored and that there are adequate security features in the system to prevent unwanted access to sensitive data.</a:t>
            </a:r>
            <a:endParaRPr sz="1200">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rPr b="1" lang="en" sz="1200">
                <a:solidFill>
                  <a:schemeClr val="dk1"/>
                </a:solidFill>
                <a:latin typeface="Times New Roman"/>
                <a:ea typeface="Times New Roman"/>
                <a:cs typeface="Times New Roman"/>
                <a:sym typeface="Times New Roman"/>
              </a:rPr>
              <a:t>&gt;&gt;Modifiability-</a:t>
            </a:r>
            <a:r>
              <a:rPr b="1" lang="en" sz="1200">
                <a:solidFill>
                  <a:schemeClr val="dk2"/>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Modifiability is the degree of ease at which changes can be made to a system, and the flexibility with which the system adapts to such changes. The application should be modifiable to a certain extent to serve the needs of organization if there are any changes in requirements. This application can be easily modified in order to serve the needs of different organizations, such as a smart office building, smart railway station, smart public museums, etc.</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385" name="Shape 385"/>
        <p:cNvGrpSpPr/>
        <p:nvPr/>
      </p:nvGrpSpPr>
      <p:grpSpPr>
        <a:xfrm>
          <a:off x="0" y="0"/>
          <a:ext cx="0" cy="0"/>
          <a:chOff x="0" y="0"/>
          <a:chExt cx="0" cy="0"/>
        </a:xfrm>
      </p:grpSpPr>
      <p:sp>
        <p:nvSpPr>
          <p:cNvPr id="386" name="Google Shape;386;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3137"/>
              <a:buFont typeface="Arial"/>
              <a:buNone/>
            </a:pPr>
            <a:r>
              <a:rPr lang="en" sz="2550"/>
              <a:t>Advantages of Online Car Rental System</a:t>
            </a:r>
            <a:endParaRPr sz="2550"/>
          </a:p>
          <a:p>
            <a:pPr indent="0" lvl="0" marL="0" rtl="0" algn="l">
              <a:spcBef>
                <a:spcPts val="0"/>
              </a:spcBef>
              <a:spcAft>
                <a:spcPts val="0"/>
              </a:spcAft>
              <a:buNone/>
            </a:pPr>
            <a:r>
              <a:t/>
            </a:r>
            <a:endParaRPr/>
          </a:p>
        </p:txBody>
      </p:sp>
      <p:sp>
        <p:nvSpPr>
          <p:cNvPr id="387" name="Google Shape;387;p54"/>
          <p:cNvSpPr txBox="1"/>
          <p:nvPr>
            <p:ph idx="1" type="body"/>
          </p:nvPr>
        </p:nvSpPr>
        <p:spPr>
          <a:xfrm>
            <a:off x="729450" y="2078875"/>
            <a:ext cx="7688700" cy="25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There are many advantages to Online Car Rental System:</a:t>
            </a:r>
            <a:endParaRPr sz="1200">
              <a:solidFill>
                <a:schemeClr val="dk2"/>
              </a:solidFill>
              <a:latin typeface="Times New Roman"/>
              <a:ea typeface="Times New Roman"/>
              <a:cs typeface="Times New Roman"/>
              <a:sym typeface="Times New Roman"/>
            </a:endParaRPr>
          </a:p>
          <a:p>
            <a:pPr indent="-304800" lvl="0" marL="457200" rtl="0" algn="l">
              <a:spcBef>
                <a:spcPts val="1200"/>
              </a:spcBef>
              <a:spcAft>
                <a:spcPts val="0"/>
              </a:spcAft>
              <a:buClr>
                <a:srgbClr val="000000"/>
              </a:buClr>
              <a:buSzPts val="1200"/>
              <a:buFont typeface="Times New Roman"/>
              <a:buAutoNum type="arabicParenR"/>
            </a:pPr>
            <a:r>
              <a:rPr lang="en" sz="1200">
                <a:solidFill>
                  <a:srgbClr val="000000"/>
                </a:solidFill>
                <a:latin typeface="Times New Roman"/>
                <a:ea typeface="Times New Roman"/>
                <a:cs typeface="Times New Roman"/>
                <a:sym typeface="Times New Roman"/>
              </a:rPr>
              <a:t>User Satisfaction Level: </a:t>
            </a:r>
            <a:r>
              <a:rPr lang="en" sz="1200">
                <a:solidFill>
                  <a:srgbClr val="000000"/>
                </a:solidFill>
                <a:latin typeface="Times New Roman"/>
                <a:ea typeface="Times New Roman"/>
                <a:cs typeface="Times New Roman"/>
                <a:sym typeface="Times New Roman"/>
              </a:rPr>
              <a:t>This online system gives each and every service to customers at their doorstep. They can give their feed to a higher authority. They can book, visit, and enjoy the travel.</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arenR"/>
            </a:pPr>
            <a:r>
              <a:rPr lang="en" sz="1200">
                <a:solidFill>
                  <a:srgbClr val="000000"/>
                </a:solidFill>
                <a:latin typeface="Times New Roman"/>
                <a:ea typeface="Times New Roman"/>
                <a:cs typeface="Times New Roman"/>
                <a:sym typeface="Times New Roman"/>
              </a:rPr>
              <a:t>Time Efficiency: A new system provides features like time efficiency to show car details, user profiles, and whatever the customer will give the feedback to the admin. Customers do not need to waste two-three hours to get a car. They just need a smartphone and Car Renting app and get a car at their own place with few minutes.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arenR"/>
            </a:pPr>
            <a:r>
              <a:rPr lang="en" sz="1200">
                <a:solidFill>
                  <a:srgbClr val="000000"/>
                </a:solidFill>
                <a:latin typeface="Times New Roman"/>
                <a:ea typeface="Times New Roman"/>
                <a:cs typeface="Times New Roman"/>
                <a:sym typeface="Times New Roman"/>
              </a:rPr>
              <a:t>Easy Inquiry: An inquiry is easily done by the user in the system. Inquiry is basically an automated and computerized task which really makes the inquiry process faster than previous.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arenR"/>
            </a:pPr>
            <a:r>
              <a:rPr lang="en" sz="1200">
                <a:solidFill>
                  <a:srgbClr val="000000"/>
                </a:solidFill>
                <a:latin typeface="Times New Roman"/>
                <a:ea typeface="Times New Roman"/>
                <a:cs typeface="Times New Roman"/>
                <a:sym typeface="Times New Roman"/>
              </a:rPr>
              <a:t>Infrastructure: It is an online-based application. So, it does not require a big infrastructure. This business can be run running a room because our main dealing with customer is online.</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391" name="Shape 391"/>
        <p:cNvGrpSpPr/>
        <p:nvPr/>
      </p:nvGrpSpPr>
      <p:grpSpPr>
        <a:xfrm>
          <a:off x="0" y="0"/>
          <a:ext cx="0" cy="0"/>
          <a:chOff x="0" y="0"/>
          <a:chExt cx="0" cy="0"/>
        </a:xfrm>
      </p:grpSpPr>
      <p:sp>
        <p:nvSpPr>
          <p:cNvPr id="392" name="Google Shape;392;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300"/>
              <a:t>Future Scope:</a:t>
            </a:r>
            <a:endParaRPr sz="2300"/>
          </a:p>
          <a:p>
            <a:pPr indent="0" lvl="0" marL="0" rtl="0" algn="l">
              <a:spcBef>
                <a:spcPts val="0"/>
              </a:spcBef>
              <a:spcAft>
                <a:spcPts val="0"/>
              </a:spcAft>
              <a:buNone/>
            </a:pPr>
            <a:r>
              <a:t/>
            </a:r>
            <a:endParaRPr/>
          </a:p>
        </p:txBody>
      </p:sp>
      <p:sp>
        <p:nvSpPr>
          <p:cNvPr id="393" name="Google Shape;393;p55"/>
          <p:cNvSpPr txBox="1"/>
          <p:nvPr>
            <p:ph idx="1" type="body"/>
          </p:nvPr>
        </p:nvSpPr>
        <p:spPr>
          <a:xfrm>
            <a:off x="729450" y="1762325"/>
            <a:ext cx="7688700" cy="2684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In near future, we are planning to hire cars daily basis. So that client can give their car to the customer on daily basis.</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We are planning to add a new feature i.e. pay after the trip.</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We are working to increase automation in the system to increase user experience greatly.</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We are working on adding a new actor into the system - Car Owner. Thus give the option for car owners to register their vehicle directly into the system to be made available for renting.</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We can add a chat with bot facility where guest users or registered users can interact with our bot and get the answers to their basic queries.</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444444"/>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397" name="Shape 397"/>
        <p:cNvGrpSpPr/>
        <p:nvPr/>
      </p:nvGrpSpPr>
      <p:grpSpPr>
        <a:xfrm>
          <a:off x="0" y="0"/>
          <a:ext cx="0" cy="0"/>
          <a:chOff x="0" y="0"/>
          <a:chExt cx="0" cy="0"/>
        </a:xfrm>
      </p:grpSpPr>
      <p:sp>
        <p:nvSpPr>
          <p:cNvPr id="398" name="Google Shape;398;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 Code</a:t>
            </a:r>
            <a:endParaRPr/>
          </a:p>
          <a:p>
            <a:pPr indent="0" lvl="0" marL="0" rtl="0" algn="l">
              <a:spcBef>
                <a:spcPts val="0"/>
              </a:spcBef>
              <a:spcAft>
                <a:spcPts val="0"/>
              </a:spcAft>
              <a:buNone/>
            </a:pPr>
            <a:r>
              <a:t/>
            </a:r>
            <a:endParaRPr/>
          </a:p>
        </p:txBody>
      </p:sp>
      <p:sp>
        <p:nvSpPr>
          <p:cNvPr id="399" name="Google Shape;399;p56"/>
          <p:cNvSpPr txBox="1"/>
          <p:nvPr>
            <p:ph idx="1" type="body"/>
          </p:nvPr>
        </p:nvSpPr>
        <p:spPr>
          <a:xfrm>
            <a:off x="686825" y="20380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Source Code</a:t>
            </a:r>
            <a:endParaRPr b="1">
              <a:solidFill>
                <a:schemeClr val="dk1"/>
              </a:solidFill>
            </a:endParaRPr>
          </a:p>
          <a:p>
            <a:pPr indent="0" lvl="0" marL="0" rtl="0" algn="l">
              <a:spcBef>
                <a:spcPts val="0"/>
              </a:spcBef>
              <a:spcAft>
                <a:spcPts val="0"/>
              </a:spcAft>
              <a:buNone/>
            </a:pPr>
            <a:r>
              <a:rPr lang="en" u="sng">
                <a:solidFill>
                  <a:schemeClr val="hlink"/>
                </a:solidFill>
                <a:hlinkClick r:id="rId3"/>
              </a:rPr>
              <a:t>https://github.com/Rahulkumar-22/Car-Rental/</a:t>
            </a:r>
            <a:endParaRPr/>
          </a:p>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403" name="Shape 403"/>
        <p:cNvGrpSpPr/>
        <p:nvPr/>
      </p:nvGrpSpPr>
      <p:grpSpPr>
        <a:xfrm>
          <a:off x="0" y="0"/>
          <a:ext cx="0" cy="0"/>
          <a:chOff x="0" y="0"/>
          <a:chExt cx="0" cy="0"/>
        </a:xfrm>
      </p:grpSpPr>
      <p:sp>
        <p:nvSpPr>
          <p:cNvPr id="404" name="Google Shape;404;p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11" name="Google Shape;111;p17"/>
          <p:cNvSpPr txBox="1"/>
          <p:nvPr>
            <p:ph idx="1" type="body"/>
          </p:nvPr>
        </p:nvSpPr>
        <p:spPr>
          <a:xfrm>
            <a:off x="729450" y="1926475"/>
            <a:ext cx="7688700" cy="2895000"/>
          </a:xfrm>
          <a:prstGeom prst="rect">
            <a:avLst/>
          </a:prstGeom>
        </p:spPr>
        <p:txBody>
          <a:bodyPr anchorCtr="0" anchor="t" bIns="91425" lIns="91425" spcFirstLastPara="1" rIns="91425" wrap="square" tIns="91425">
            <a:noAutofit/>
          </a:bodyPr>
          <a:lstStyle/>
          <a:p>
            <a:pPr indent="0" lvl="0" marL="0" rtl="0" algn="just">
              <a:lnSpc>
                <a:spcPct val="180000"/>
              </a:lnSpc>
              <a:spcBef>
                <a:spcPts val="0"/>
              </a:spcBef>
              <a:spcAft>
                <a:spcPts val="0"/>
              </a:spcAft>
              <a:buSzPts val="770"/>
              <a:buNone/>
            </a:pPr>
            <a:r>
              <a:rPr lang="en" sz="1100">
                <a:solidFill>
                  <a:schemeClr val="dk2"/>
                </a:solidFill>
                <a:latin typeface="Times New Roman"/>
                <a:ea typeface="Times New Roman"/>
                <a:cs typeface="Times New Roman"/>
                <a:sym typeface="Times New Roman"/>
              </a:rPr>
              <a:t>Significant growth in the travel and tourism industry across the globe is one of the key factors driving the growth of the car rental industry. Furthermore, the rising urban population with increasing inclination toward adventure and travel is also providing a boost to the market growth. In line with this, individuals are adopting car rental services in the form of taxis and carpooling for increased mobility and cost-effective traveling.</a:t>
            </a:r>
            <a:endParaRPr sz="1100">
              <a:solidFill>
                <a:schemeClr val="dk2"/>
              </a:solidFill>
              <a:latin typeface="Times New Roman"/>
              <a:ea typeface="Times New Roman"/>
              <a:cs typeface="Times New Roman"/>
              <a:sym typeface="Times New Roman"/>
            </a:endParaRPr>
          </a:p>
          <a:p>
            <a:pPr indent="0" lvl="0" marL="0" rtl="0" algn="just">
              <a:lnSpc>
                <a:spcPct val="180000"/>
              </a:lnSpc>
              <a:spcBef>
                <a:spcPts val="1500"/>
              </a:spcBef>
              <a:spcAft>
                <a:spcPts val="0"/>
              </a:spcAft>
              <a:buSzPts val="770"/>
              <a:buNone/>
            </a:pPr>
            <a:r>
              <a:rPr lang="en" sz="1100">
                <a:solidFill>
                  <a:schemeClr val="dk2"/>
                </a:solidFill>
                <a:latin typeface="Times New Roman"/>
                <a:ea typeface="Times New Roman"/>
                <a:cs typeface="Times New Roman"/>
                <a:sym typeface="Times New Roman"/>
              </a:rPr>
              <a:t>The implementation of favorable government policies, along with the increasing awareness regarding environment conservation, is acting as another growth-inducing factor. Governments of both the developed and emerging economies are emphasizing on minimizing their vehicular emissions and promoting car rental services as one of the most economical modes of transportation. Other factors, including the introduction of car rental services through websites and smartphone-based applications, coupled with increasing expenditure capacities of the masses, are expected to drive the market further. </a:t>
            </a:r>
            <a:endParaRPr sz="1100">
              <a:solidFill>
                <a:schemeClr val="dk2"/>
              </a:solidFill>
              <a:latin typeface="Times New Roman"/>
              <a:ea typeface="Times New Roman"/>
              <a:cs typeface="Times New Roman"/>
              <a:sym typeface="Times New Roman"/>
            </a:endParaRPr>
          </a:p>
          <a:p>
            <a:pPr indent="0" lvl="0" marL="0" rtl="0" algn="l">
              <a:spcBef>
                <a:spcPts val="1500"/>
              </a:spcBef>
              <a:spcAft>
                <a:spcPts val="0"/>
              </a:spcAft>
              <a:buSzPts val="770"/>
              <a:buNone/>
            </a:pPr>
            <a:r>
              <a:t/>
            </a:r>
            <a:endParaRPr sz="11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1000"/>
              </a:spcAft>
              <a:buSzPts val="770"/>
              <a:buNone/>
            </a:pPr>
            <a:r>
              <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Scope</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The global car rental market is primarily driven by the rapid growth of the information technology (IT) sector. With the rising demand of smartphones, renting a car through online platforms has become the most preferred choice. Besides this, increased travel and tourism activities have encouraged individuals to opt for car rental services, such as taxis and carpooling, for improved mobility and cost-effective traveling. The high usage rate of car rental services by daily commuters and office goers is also providing a positive outlook to the market. Besides this, governments of various countries are emphasizing on minimizing their vehicular emissions. Consequently, car rental services have emerged as one of the most economical modes of transportation.</a:t>
            </a:r>
            <a:endParaRPr sz="12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1000"/>
              </a:spcAft>
              <a:buNone/>
            </a:pPr>
            <a:r>
              <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Scope</a:t>
            </a:r>
            <a:endParaRPr/>
          </a:p>
        </p:txBody>
      </p:sp>
      <p:sp>
        <p:nvSpPr>
          <p:cNvPr id="123" name="Google Shape;123;p19"/>
          <p:cNvSpPr txBox="1"/>
          <p:nvPr>
            <p:ph idx="1" type="body"/>
          </p:nvPr>
        </p:nvSpPr>
        <p:spPr>
          <a:xfrm>
            <a:off x="729450" y="2078875"/>
            <a:ext cx="7688700" cy="296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This project traverses a lot of areas ranging from business concept to computing field, and required to perform several researches to be able to achieve the project objectives. The area covers include:  </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Car rental industry: This includes study on how the car rental business is being done, process involved and opportunity that exist for improvement.  </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PHP Technology used for the development of the application.  General customers as well as the company’s staff will be able to use the system effectively.  </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Web-platform means that the system will be available for access 24/7 except when there is a temporary server issue which is expected to be minimal.</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000"/>
              </a:spcAft>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Competitive Landscape</a:t>
            </a:r>
            <a:endParaRPr/>
          </a:p>
        </p:txBody>
      </p:sp>
      <p:sp>
        <p:nvSpPr>
          <p:cNvPr id="129" name="Google Shape;129;p20"/>
          <p:cNvSpPr txBox="1"/>
          <p:nvPr>
            <p:ph idx="1" type="body"/>
          </p:nvPr>
        </p:nvSpPr>
        <p:spPr>
          <a:xfrm>
            <a:off x="729450" y="1926475"/>
            <a:ext cx="7688700" cy="2895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852"/>
              <a:buNone/>
            </a:pPr>
            <a:r>
              <a:rPr lang="en" sz="1230">
                <a:solidFill>
                  <a:srgbClr val="000000"/>
                </a:solidFill>
                <a:latin typeface="Times New Roman"/>
                <a:ea typeface="Times New Roman"/>
                <a:cs typeface="Times New Roman"/>
                <a:sym typeface="Times New Roman"/>
              </a:rPr>
              <a:t>The global car rental industry is highly fragmented with the presence of several small and large players. Some of the major players in the market are:</a:t>
            </a:r>
            <a:endParaRPr sz="1230">
              <a:solidFill>
                <a:srgbClr val="000000"/>
              </a:solidFill>
              <a:latin typeface="Times New Roman"/>
              <a:ea typeface="Times New Roman"/>
              <a:cs typeface="Times New Roman"/>
              <a:sym typeface="Times New Roman"/>
            </a:endParaRPr>
          </a:p>
          <a:p>
            <a:pPr indent="-306705" lvl="0" marL="838200" rtl="0" algn="just">
              <a:lnSpc>
                <a:spcPct val="115000"/>
              </a:lnSpc>
              <a:spcBef>
                <a:spcPts val="1500"/>
              </a:spcBef>
              <a:spcAft>
                <a:spcPts val="0"/>
              </a:spcAft>
              <a:buClr>
                <a:srgbClr val="000000"/>
              </a:buClr>
              <a:buSzPts val="1230"/>
              <a:buFont typeface="Times New Roman"/>
              <a:buChar char="●"/>
            </a:pPr>
            <a:r>
              <a:rPr lang="en" sz="1230">
                <a:solidFill>
                  <a:srgbClr val="000000"/>
                </a:solidFill>
                <a:latin typeface="Times New Roman"/>
                <a:ea typeface="Times New Roman"/>
                <a:cs typeface="Times New Roman"/>
                <a:sym typeface="Times New Roman"/>
              </a:rPr>
              <a:t>Avis Budget Group, Inc.</a:t>
            </a:r>
            <a:endParaRPr sz="1230">
              <a:solidFill>
                <a:srgbClr val="000000"/>
              </a:solidFill>
              <a:latin typeface="Times New Roman"/>
              <a:ea typeface="Times New Roman"/>
              <a:cs typeface="Times New Roman"/>
              <a:sym typeface="Times New Roman"/>
            </a:endParaRPr>
          </a:p>
          <a:p>
            <a:pPr indent="-306705" lvl="0" marL="838200" rtl="0" algn="just">
              <a:lnSpc>
                <a:spcPct val="115000"/>
              </a:lnSpc>
              <a:spcBef>
                <a:spcPts val="0"/>
              </a:spcBef>
              <a:spcAft>
                <a:spcPts val="0"/>
              </a:spcAft>
              <a:buClr>
                <a:srgbClr val="000000"/>
              </a:buClr>
              <a:buSzPts val="1230"/>
              <a:buFont typeface="Times New Roman"/>
              <a:buChar char="●"/>
            </a:pPr>
            <a:r>
              <a:rPr lang="en" sz="1230">
                <a:solidFill>
                  <a:srgbClr val="000000"/>
                </a:solidFill>
                <a:latin typeface="Times New Roman"/>
                <a:ea typeface="Times New Roman"/>
                <a:cs typeface="Times New Roman"/>
                <a:sym typeface="Times New Roman"/>
              </a:rPr>
              <a:t>Carzonrent India Private Limited</a:t>
            </a:r>
            <a:endParaRPr sz="1230">
              <a:solidFill>
                <a:srgbClr val="000000"/>
              </a:solidFill>
              <a:latin typeface="Times New Roman"/>
              <a:ea typeface="Times New Roman"/>
              <a:cs typeface="Times New Roman"/>
              <a:sym typeface="Times New Roman"/>
            </a:endParaRPr>
          </a:p>
          <a:p>
            <a:pPr indent="-306705" lvl="0" marL="838200" rtl="0" algn="just">
              <a:lnSpc>
                <a:spcPct val="115000"/>
              </a:lnSpc>
              <a:spcBef>
                <a:spcPts val="0"/>
              </a:spcBef>
              <a:spcAft>
                <a:spcPts val="0"/>
              </a:spcAft>
              <a:buClr>
                <a:srgbClr val="000000"/>
              </a:buClr>
              <a:buSzPts val="1230"/>
              <a:buFont typeface="Times New Roman"/>
              <a:buChar char="●"/>
            </a:pPr>
            <a:r>
              <a:rPr lang="en" sz="1230">
                <a:solidFill>
                  <a:srgbClr val="000000"/>
                </a:solidFill>
                <a:latin typeface="Times New Roman"/>
                <a:ea typeface="Times New Roman"/>
                <a:cs typeface="Times New Roman"/>
                <a:sym typeface="Times New Roman"/>
              </a:rPr>
              <a:t>Eco rent a car</a:t>
            </a:r>
            <a:endParaRPr sz="1230">
              <a:solidFill>
                <a:srgbClr val="000000"/>
              </a:solidFill>
              <a:latin typeface="Times New Roman"/>
              <a:ea typeface="Times New Roman"/>
              <a:cs typeface="Times New Roman"/>
              <a:sym typeface="Times New Roman"/>
            </a:endParaRPr>
          </a:p>
          <a:p>
            <a:pPr indent="-306705" lvl="0" marL="838200" rtl="0" algn="just">
              <a:lnSpc>
                <a:spcPct val="115000"/>
              </a:lnSpc>
              <a:spcBef>
                <a:spcPts val="0"/>
              </a:spcBef>
              <a:spcAft>
                <a:spcPts val="0"/>
              </a:spcAft>
              <a:buClr>
                <a:srgbClr val="000000"/>
              </a:buClr>
              <a:buSzPts val="1230"/>
              <a:buFont typeface="Times New Roman"/>
              <a:buChar char="●"/>
            </a:pPr>
            <a:r>
              <a:rPr lang="en" sz="1230">
                <a:solidFill>
                  <a:srgbClr val="000000"/>
                </a:solidFill>
                <a:latin typeface="Times New Roman"/>
                <a:ea typeface="Times New Roman"/>
                <a:cs typeface="Times New Roman"/>
                <a:sym typeface="Times New Roman"/>
              </a:rPr>
              <a:t>Sixt SE</a:t>
            </a:r>
            <a:endParaRPr sz="1230">
              <a:solidFill>
                <a:srgbClr val="000000"/>
              </a:solidFill>
              <a:latin typeface="Times New Roman"/>
              <a:ea typeface="Times New Roman"/>
              <a:cs typeface="Times New Roman"/>
              <a:sym typeface="Times New Roman"/>
            </a:endParaRPr>
          </a:p>
          <a:p>
            <a:pPr indent="-306705" lvl="0" marL="838200" rtl="0" algn="just">
              <a:lnSpc>
                <a:spcPct val="115000"/>
              </a:lnSpc>
              <a:spcBef>
                <a:spcPts val="0"/>
              </a:spcBef>
              <a:spcAft>
                <a:spcPts val="0"/>
              </a:spcAft>
              <a:buClr>
                <a:srgbClr val="000000"/>
              </a:buClr>
              <a:buSzPts val="1230"/>
              <a:buFont typeface="Times New Roman"/>
              <a:buChar char="●"/>
            </a:pPr>
            <a:r>
              <a:rPr lang="en" sz="1230">
                <a:solidFill>
                  <a:srgbClr val="000000"/>
                </a:solidFill>
                <a:latin typeface="Times New Roman"/>
                <a:ea typeface="Times New Roman"/>
                <a:cs typeface="Times New Roman"/>
                <a:sym typeface="Times New Roman"/>
              </a:rPr>
              <a:t>Localiza</a:t>
            </a:r>
            <a:endParaRPr sz="1230">
              <a:solidFill>
                <a:srgbClr val="000000"/>
              </a:solidFill>
              <a:latin typeface="Times New Roman"/>
              <a:ea typeface="Times New Roman"/>
              <a:cs typeface="Times New Roman"/>
              <a:sym typeface="Times New Roman"/>
            </a:endParaRPr>
          </a:p>
          <a:p>
            <a:pPr indent="-306705" lvl="0" marL="838200" rtl="0" algn="just">
              <a:lnSpc>
                <a:spcPct val="115000"/>
              </a:lnSpc>
              <a:spcBef>
                <a:spcPts val="0"/>
              </a:spcBef>
              <a:spcAft>
                <a:spcPts val="0"/>
              </a:spcAft>
              <a:buClr>
                <a:srgbClr val="000000"/>
              </a:buClr>
              <a:buSzPts val="1230"/>
              <a:buFont typeface="Times New Roman"/>
              <a:buChar char="●"/>
            </a:pPr>
            <a:r>
              <a:rPr lang="en" sz="1230">
                <a:solidFill>
                  <a:srgbClr val="000000"/>
                </a:solidFill>
                <a:latin typeface="Times New Roman"/>
                <a:ea typeface="Times New Roman"/>
                <a:cs typeface="Times New Roman"/>
                <a:sym typeface="Times New Roman"/>
              </a:rPr>
              <a:t>Enterprise Holdings, Inc.</a:t>
            </a:r>
            <a:endParaRPr sz="1230">
              <a:solidFill>
                <a:srgbClr val="000000"/>
              </a:solidFill>
              <a:latin typeface="Times New Roman"/>
              <a:ea typeface="Times New Roman"/>
              <a:cs typeface="Times New Roman"/>
              <a:sym typeface="Times New Roman"/>
            </a:endParaRPr>
          </a:p>
          <a:p>
            <a:pPr indent="-306705" lvl="0" marL="838200" rtl="0" algn="just">
              <a:lnSpc>
                <a:spcPct val="115000"/>
              </a:lnSpc>
              <a:spcBef>
                <a:spcPts val="0"/>
              </a:spcBef>
              <a:spcAft>
                <a:spcPts val="0"/>
              </a:spcAft>
              <a:buClr>
                <a:srgbClr val="000000"/>
              </a:buClr>
              <a:buSzPts val="1230"/>
              <a:buFont typeface="Times New Roman"/>
              <a:buChar char="●"/>
            </a:pPr>
            <a:r>
              <a:rPr lang="en" sz="1230">
                <a:solidFill>
                  <a:srgbClr val="000000"/>
                </a:solidFill>
                <a:latin typeface="Times New Roman"/>
                <a:ea typeface="Times New Roman"/>
                <a:cs typeface="Times New Roman"/>
                <a:sym typeface="Times New Roman"/>
              </a:rPr>
              <a:t>Enterprise Rent-A-Car</a:t>
            </a:r>
            <a:endParaRPr sz="1230">
              <a:solidFill>
                <a:srgbClr val="000000"/>
              </a:solidFill>
              <a:latin typeface="Times New Roman"/>
              <a:ea typeface="Times New Roman"/>
              <a:cs typeface="Times New Roman"/>
              <a:sym typeface="Times New Roman"/>
            </a:endParaRPr>
          </a:p>
          <a:p>
            <a:pPr indent="-306705" lvl="0" marL="838200" rtl="0" algn="just">
              <a:lnSpc>
                <a:spcPct val="115000"/>
              </a:lnSpc>
              <a:spcBef>
                <a:spcPts val="0"/>
              </a:spcBef>
              <a:spcAft>
                <a:spcPts val="0"/>
              </a:spcAft>
              <a:buClr>
                <a:srgbClr val="000000"/>
              </a:buClr>
              <a:buSzPts val="1230"/>
              <a:buFont typeface="Times New Roman"/>
              <a:buChar char="●"/>
            </a:pPr>
            <a:r>
              <a:rPr lang="en" sz="1230">
                <a:solidFill>
                  <a:srgbClr val="000000"/>
                </a:solidFill>
                <a:latin typeface="Times New Roman"/>
                <a:ea typeface="Times New Roman"/>
                <a:cs typeface="Times New Roman"/>
                <a:sym typeface="Times New Roman"/>
              </a:rPr>
              <a:t>Europcar</a:t>
            </a:r>
            <a:endParaRPr sz="1230">
              <a:solidFill>
                <a:srgbClr val="000000"/>
              </a:solidFill>
              <a:latin typeface="Times New Roman"/>
              <a:ea typeface="Times New Roman"/>
              <a:cs typeface="Times New Roman"/>
              <a:sym typeface="Times New Roman"/>
            </a:endParaRPr>
          </a:p>
          <a:p>
            <a:pPr indent="-306705" lvl="0" marL="838200" rtl="0" algn="just">
              <a:lnSpc>
                <a:spcPct val="115000"/>
              </a:lnSpc>
              <a:spcBef>
                <a:spcPts val="0"/>
              </a:spcBef>
              <a:spcAft>
                <a:spcPts val="0"/>
              </a:spcAft>
              <a:buClr>
                <a:srgbClr val="000000"/>
              </a:buClr>
              <a:buSzPts val="1230"/>
              <a:buFont typeface="Times New Roman"/>
              <a:buChar char="●"/>
            </a:pPr>
            <a:r>
              <a:rPr lang="en" sz="1230">
                <a:solidFill>
                  <a:srgbClr val="000000"/>
                </a:solidFill>
                <a:latin typeface="Times New Roman"/>
                <a:ea typeface="Times New Roman"/>
                <a:cs typeface="Times New Roman"/>
                <a:sym typeface="Times New Roman"/>
              </a:rPr>
              <a:t>The Hertz Corporation</a:t>
            </a:r>
            <a:endParaRPr sz="1230">
              <a:solidFill>
                <a:srgbClr val="000000"/>
              </a:solidFill>
              <a:latin typeface="Times New Roman"/>
              <a:ea typeface="Times New Roman"/>
              <a:cs typeface="Times New Roman"/>
              <a:sym typeface="Times New Roman"/>
            </a:endParaRPr>
          </a:p>
          <a:p>
            <a:pPr indent="-306705" lvl="0" marL="838200" rtl="0" algn="just">
              <a:lnSpc>
                <a:spcPct val="115000"/>
              </a:lnSpc>
              <a:spcBef>
                <a:spcPts val="0"/>
              </a:spcBef>
              <a:spcAft>
                <a:spcPts val="0"/>
              </a:spcAft>
              <a:buClr>
                <a:srgbClr val="000000"/>
              </a:buClr>
              <a:buSzPts val="1230"/>
              <a:buFont typeface="Times New Roman"/>
              <a:buChar char="●"/>
            </a:pPr>
            <a:r>
              <a:rPr lang="en" sz="1230">
                <a:solidFill>
                  <a:srgbClr val="000000"/>
                </a:solidFill>
                <a:latin typeface="Times New Roman"/>
                <a:ea typeface="Times New Roman"/>
                <a:cs typeface="Times New Roman"/>
                <a:sym typeface="Times New Roman"/>
              </a:rPr>
              <a:t>Turo</a:t>
            </a:r>
            <a:endParaRPr sz="123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path path="circle">
            <a:fillToRect b="50%" l="50%" r="50%" t="50%"/>
          </a:path>
          <a:tileRect/>
        </a:gradFill>
      </p:bgPr>
    </p:bg>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and Objective</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The objective of the project is to automate car rental and reservation so that customers can book a car from the comfort of their home and thus save time.</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10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To transform the manual process of hiring car to a computerized system.</a:t>
            </a:r>
            <a:endParaRPr sz="12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To validate the Rental car system using user satisfaction test.</a:t>
            </a:r>
            <a:endParaRPr sz="12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100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To produce the documentation such as Software Requirement Specification(SRS), Software Design Specification(SDS) as system development reference</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